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9.xml" ContentType="application/vnd.openxmlformats-officedocument.presentationml.notesSlide+xml"/>
  <Override PartName="/ppt/charts/chart5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3.xml" ContentType="application/vnd.openxmlformats-officedocument.presentationml.tags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402" r:id="rId2"/>
    <p:sldId id="574" r:id="rId3"/>
    <p:sldId id="564" r:id="rId4"/>
    <p:sldId id="577" r:id="rId5"/>
    <p:sldId id="576" r:id="rId6"/>
    <p:sldId id="466" r:id="rId7"/>
    <p:sldId id="533" r:id="rId8"/>
    <p:sldId id="559" r:id="rId9"/>
    <p:sldId id="566" r:id="rId10"/>
    <p:sldId id="568" r:id="rId11"/>
    <p:sldId id="547" r:id="rId12"/>
    <p:sldId id="548" r:id="rId13"/>
    <p:sldId id="578" r:id="rId14"/>
    <p:sldId id="579" r:id="rId15"/>
    <p:sldId id="580" r:id="rId16"/>
    <p:sldId id="581" r:id="rId17"/>
    <p:sldId id="582" r:id="rId18"/>
    <p:sldId id="583" r:id="rId19"/>
    <p:sldId id="584" r:id="rId20"/>
    <p:sldId id="585" r:id="rId21"/>
    <p:sldId id="586" r:id="rId22"/>
    <p:sldId id="587" r:id="rId23"/>
    <p:sldId id="588" r:id="rId24"/>
    <p:sldId id="589" r:id="rId25"/>
    <p:sldId id="590" r:id="rId26"/>
    <p:sldId id="591" r:id="rId27"/>
    <p:sldId id="592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00A4"/>
    <a:srgbClr val="FD686F"/>
    <a:srgbClr val="18B703"/>
    <a:srgbClr val="00C000"/>
    <a:srgbClr val="A400A6"/>
    <a:srgbClr val="FD67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8469" autoAdjust="0"/>
  </p:normalViewPr>
  <p:slideViewPr>
    <p:cSldViewPr snapToObjects="1" showGuides="1">
      <p:cViewPr>
        <p:scale>
          <a:sx n="85" d="100"/>
          <a:sy n="85" d="100"/>
        </p:scale>
        <p:origin x="-1576" y="-72"/>
      </p:cViewPr>
      <p:guideLst>
        <p:guide orient="horz" pos="404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ifat:Research:thesis:figs:rcimmixcon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12700">
              <a:solidFill>
                <a:schemeClr val="tx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A200A4"/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F6600">
                  <a:alpha val="50000"/>
                </a:srgbClr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pattFill prst="wdDnDiag">
                <a:fgClr>
                  <a:srgbClr val="18B703"/>
                </a:fgClr>
                <a:bgClr>
                  <a:prstClr val="white"/>
                </a:bgClr>
              </a:pattFill>
              <a:ln w="12700">
                <a:solidFill>
                  <a:schemeClr val="tx1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pattFill prst="wdUpDiag">
                <a:fgClr>
                  <a:srgbClr val="18B703"/>
                </a:fgClr>
                <a:bgClr>
                  <a:prstClr val="white"/>
                </a:bgClr>
              </a:pattFill>
              <a:ln w="12700">
                <a:solidFill>
                  <a:schemeClr val="tx1"/>
                </a:solidFill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FF0000">
                  <a:alpha val="20000"/>
                </a:srgbClr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18B703"/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CCFFCC"/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CCFFCC">
                  <a:alpha val="50000"/>
                </a:srgbClr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rgbClr val="3366FF"/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3366FF">
                  <a:alpha val="50000"/>
                </a:srgbClr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rgbClr val="0000FF"/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rgbClr val="0000FF">
                  <a:alpha val="50000"/>
                </a:srgbClr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rgbClr val="008000"/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18"/>
            <c:invertIfNegative val="0"/>
            <c:bubble3D val="0"/>
            <c:spPr>
              <a:solidFill>
                <a:srgbClr val="008000">
                  <a:alpha val="50000"/>
                </a:srgbClr>
              </a:solidFill>
              <a:ln w="12700">
                <a:solidFill>
                  <a:schemeClr val="tx1"/>
                </a:solidFill>
              </a:ln>
              <a:effectLst/>
            </c:spPr>
          </c:dPt>
          <c:dLbls>
            <c:dLbl>
              <c:idx val="2"/>
              <c:layout>
                <c:manualLayout>
                  <c:x val="-0.00154333138913191"/>
                  <c:y val="0.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1">
                  <c:v>BDW</c:v>
                </c:pt>
                <c:pt idx="3">
                  <c:v>Our goal</c:v>
                </c:pt>
              </c:strCache>
            </c:strRef>
          </c:cat>
          <c:val>
            <c:numRef>
              <c:f>Sheet1!$B$2:$B$6</c:f>
              <c:numCache>
                <c:formatCode>0.00</c:formatCode>
                <c:ptCount val="5"/>
                <c:pt idx="1">
                  <c:v>1.159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063256168"/>
        <c:axId val="-2131544296"/>
      </c:barChart>
      <c:catAx>
        <c:axId val="20632561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2700000" vert="horz"/>
          <a:lstStyle/>
          <a:p>
            <a:pPr>
              <a:defRPr b="1"/>
            </a:pPr>
            <a:endParaRPr lang="en-US"/>
          </a:p>
        </c:txPr>
        <c:crossAx val="-2131544296"/>
        <c:crosses val="autoZero"/>
        <c:auto val="1"/>
        <c:lblAlgn val="ctr"/>
        <c:lblOffset val="100"/>
        <c:noMultiLvlLbl val="0"/>
      </c:catAx>
      <c:valAx>
        <c:axId val="-2131544296"/>
        <c:scaling>
          <c:orientation val="minMax"/>
          <c:max val="1.7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Time /</a:t>
                </a:r>
                <a:r>
                  <a:rPr lang="en-US" baseline="0" dirty="0" smtClean="0"/>
                  <a:t> RC </a:t>
                </a:r>
                <a:r>
                  <a:rPr lang="en-US" dirty="0" smtClean="0"/>
                  <a:t>Immix</a:t>
                </a:r>
                <a:endParaRPr lang="en-US" dirty="0"/>
              </a:p>
            </c:rich>
          </c:tx>
          <c:layout/>
          <c:overlay val="0"/>
        </c:title>
        <c:numFmt formatCode="0.0" sourceLinked="0"/>
        <c:majorTickMark val="out"/>
        <c:minorTickMark val="none"/>
        <c:tickLblPos val="nextTo"/>
        <c:crossAx val="2063256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12700">
              <a:solidFill>
                <a:schemeClr val="tx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D676C"/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660066"/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A400A6"/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FF0000">
                  <a:alpha val="20000"/>
                </a:srgbClr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008000"/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8"/>
            <c:invertIfNegative val="0"/>
            <c:bubble3D val="0"/>
            <c:spPr>
              <a:pattFill prst="wdDnDiag">
                <a:fgClr>
                  <a:srgbClr val="18B703"/>
                </a:fgClr>
                <a:bgClr>
                  <a:prstClr val="white"/>
                </a:bgClr>
              </a:pattFill>
              <a:ln w="12700">
                <a:solidFill>
                  <a:schemeClr val="tx1"/>
                </a:solidFill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CCFFCC">
                  <a:alpha val="50000"/>
                </a:srgbClr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rgbClr val="0000FF"/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rgbClr val="6B64FF"/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3366FF">
                  <a:alpha val="50000"/>
                </a:srgbClr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rgbClr val="3366FF"/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rgbClr val="88A1FF"/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rgbClr val="0000FF">
                  <a:alpha val="50000"/>
                </a:srgbClr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rgbClr val="008000"/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rgbClr val="18B703"/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18"/>
            <c:invertIfNegative val="0"/>
            <c:bubble3D val="0"/>
            <c:spPr>
              <a:solidFill>
                <a:srgbClr val="008000">
                  <a:alpha val="50000"/>
                </a:srgbClr>
              </a:solidFill>
              <a:ln w="12700">
                <a:solidFill>
                  <a:schemeClr val="tx1"/>
                </a:solidFill>
              </a:ln>
              <a:effectLst/>
            </c:spPr>
          </c:dPt>
          <c:dLbls>
            <c:dLbl>
              <c:idx val="2"/>
              <c:layout>
                <c:manualLayout>
                  <c:x val="-0.00154333138913191"/>
                  <c:y val="0.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9"/>
                <c:pt idx="1">
                  <c:v>SS</c:v>
                </c:pt>
                <c:pt idx="2">
                  <c:v>MCC</c:v>
                </c:pt>
                <c:pt idx="4">
                  <c:v>MS</c:v>
                </c:pt>
                <c:pt idx="5">
                  <c:v>BDW</c:v>
                </c:pt>
                <c:pt idx="7">
                  <c:v>RC Immix</c:v>
                </c:pt>
                <c:pt idx="8">
                  <c:v>Our goal</c:v>
                </c:pt>
              </c:strCache>
            </c:strRef>
          </c:cat>
          <c:val>
            <c:numRef>
              <c:f>Sheet1!$B$2:$B$11</c:f>
              <c:numCache>
                <c:formatCode>0.00</c:formatCode>
                <c:ptCount val="10"/>
                <c:pt idx="1">
                  <c:v>1.328</c:v>
                </c:pt>
                <c:pt idx="2">
                  <c:v>1.451</c:v>
                </c:pt>
                <c:pt idx="4">
                  <c:v>1.11</c:v>
                </c:pt>
                <c:pt idx="5">
                  <c:v>1.121</c:v>
                </c:pt>
                <c:pt idx="7">
                  <c:v>0.968</c:v>
                </c:pt>
                <c:pt idx="8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-2131965112"/>
        <c:axId val="-2131973752"/>
      </c:barChart>
      <c:catAx>
        <c:axId val="-21319651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2700000" anchor="ctr" anchorCtr="1"/>
          <a:lstStyle/>
          <a:p>
            <a:pPr>
              <a:defRPr b="1"/>
            </a:pPr>
            <a:endParaRPr lang="en-US"/>
          </a:p>
        </c:txPr>
        <c:crossAx val="-2131973752"/>
        <c:crosses val="autoZero"/>
        <c:auto val="1"/>
        <c:lblAlgn val="ctr"/>
        <c:lblOffset val="100"/>
        <c:noMultiLvlLbl val="0"/>
      </c:catAx>
      <c:valAx>
        <c:axId val="-2131973752"/>
        <c:scaling>
          <c:orientation val="minMax"/>
          <c:max val="1.7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b="1" i="0" baseline="0" dirty="0" smtClean="0">
                    <a:effectLst/>
                  </a:rPr>
                  <a:t>Time / Gen Immix</a:t>
                </a:r>
                <a:endParaRPr lang="en-US" dirty="0">
                  <a:effectLst/>
                </a:endParaRPr>
              </a:p>
            </c:rich>
          </c:tx>
          <c:layout/>
          <c:overlay val="0"/>
        </c:title>
        <c:numFmt formatCode="0.0" sourceLinked="0"/>
        <c:majorTickMark val="out"/>
        <c:minorTickMark val="none"/>
        <c:tickLblPos val="nextTo"/>
        <c:crossAx val="-2131965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12700">
              <a:solidFill>
                <a:schemeClr val="tx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D676E"/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660066"/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A200A4"/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FF0000">
                  <a:alpha val="20000"/>
                </a:srgbClr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FECE09"/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FFE86F"/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CCFFCC">
                  <a:alpha val="50000"/>
                </a:srgbClr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rgbClr val="0000FF"/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rgbClr val="6C64FF"/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3366FF">
                  <a:alpha val="50000"/>
                </a:srgbClr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rgbClr val="3366FF"/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rgbClr val="88A1FF"/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rgbClr val="0000FF">
                  <a:alpha val="50000"/>
                </a:srgbClr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rgbClr val="008000"/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rgbClr val="18B703"/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18"/>
            <c:invertIfNegative val="0"/>
            <c:bubble3D val="0"/>
            <c:spPr>
              <a:solidFill>
                <a:srgbClr val="008000">
                  <a:alpha val="50000"/>
                </a:srgbClr>
              </a:solidFill>
              <a:ln w="12700">
                <a:solidFill>
                  <a:schemeClr val="tx1"/>
                </a:solidFill>
              </a:ln>
              <a:effectLst/>
            </c:spPr>
          </c:dPt>
          <c:dLbls>
            <c:dLbl>
              <c:idx val="1"/>
              <c:delete val="1"/>
            </c:dLbl>
            <c:dLbl>
              <c:idx val="2"/>
              <c:layout>
                <c:manualLayout>
                  <c:x val="-0.00154333138913191"/>
                  <c:y val="0.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9.3%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elet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1%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elete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2.3%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delete val="1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smtClean="0"/>
                      <a:t>2.7%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delete val="1"/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 smtClean="0"/>
                      <a:t>2.6%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delete val="1"/>
            </c:dLbl>
            <c:dLbl>
              <c:idx val="17"/>
              <c:layout/>
              <c:tx>
                <c:rich>
                  <a:bodyPr/>
                  <a:lstStyle/>
                  <a:p>
                    <a:r>
                      <a:rPr lang="en-US" smtClean="0"/>
                      <a:t>2.7%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8"/>
                <c:pt idx="1">
                  <c:v>SS</c:v>
                </c:pt>
                <c:pt idx="2">
                  <c:v>MCC</c:v>
                </c:pt>
                <c:pt idx="4">
                  <c:v>MS</c:v>
                </c:pt>
                <c:pt idx="5">
                  <c:v>BDW</c:v>
                </c:pt>
                <c:pt idx="7">
                  <c:v>RC</c:v>
                </c:pt>
                <c:pt idx="8">
                  <c:v>RC</c:v>
                </c:pt>
                <c:pt idx="10">
                  <c:v>Immix</c:v>
                </c:pt>
                <c:pt idx="11">
                  <c:v>Immix</c:v>
                </c:pt>
                <c:pt idx="13">
                  <c:v>Sticky Immix</c:v>
                </c:pt>
                <c:pt idx="14">
                  <c:v>Sticky Immix</c:v>
                </c:pt>
                <c:pt idx="16">
                  <c:v>RC Immix</c:v>
                </c:pt>
                <c:pt idx="17">
                  <c:v>RC Immix</c:v>
                </c:pt>
              </c:strCache>
            </c:strRef>
          </c:cat>
          <c:val>
            <c:numRef>
              <c:f>Sheet1!$B$2:$B$20</c:f>
              <c:numCache>
                <c:formatCode>General</c:formatCode>
                <c:ptCount val="19"/>
                <c:pt idx="1">
                  <c:v>1.0</c:v>
                </c:pt>
                <c:pt idx="2">
                  <c:v>1.093</c:v>
                </c:pt>
                <c:pt idx="4">
                  <c:v>1.0</c:v>
                </c:pt>
                <c:pt idx="5">
                  <c:v>1.01</c:v>
                </c:pt>
                <c:pt idx="7">
                  <c:v>1.0</c:v>
                </c:pt>
                <c:pt idx="8">
                  <c:v>1.023</c:v>
                </c:pt>
                <c:pt idx="10">
                  <c:v>1.0</c:v>
                </c:pt>
                <c:pt idx="11">
                  <c:v>1.027</c:v>
                </c:pt>
                <c:pt idx="13">
                  <c:v>1.0</c:v>
                </c:pt>
                <c:pt idx="14">
                  <c:v>1.026</c:v>
                </c:pt>
                <c:pt idx="16">
                  <c:v>1.0</c:v>
                </c:pt>
                <c:pt idx="17">
                  <c:v>1.027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2107330936"/>
        <c:axId val="2107203480"/>
      </c:barChart>
      <c:catAx>
        <c:axId val="21073309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107203480"/>
        <c:crosses val="autoZero"/>
        <c:auto val="1"/>
        <c:lblAlgn val="ctr"/>
        <c:lblOffset val="100"/>
        <c:noMultiLvlLbl val="0"/>
      </c:catAx>
      <c:valAx>
        <c:axId val="2107203480"/>
        <c:scaling>
          <c:orientation val="minMax"/>
          <c:max val="1.2"/>
          <c:min val="0.8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Time / Exact</a:t>
                </a:r>
                <a:endParaRPr lang="en-US" dirty="0"/>
              </a:p>
            </c:rich>
          </c:tx>
          <c:layout/>
          <c:overlay val="0"/>
        </c:title>
        <c:numFmt formatCode="0.0" sourceLinked="0"/>
        <c:majorTickMark val="out"/>
        <c:minorTickMark val="none"/>
        <c:tickLblPos val="nextTo"/>
        <c:crossAx val="2107330936"/>
        <c:crosses val="autoZero"/>
        <c:crossBetween val="between"/>
        <c:majorUnit val="0.1"/>
        <c:minorUnit val="0.04"/>
      </c:valAx>
    </c:plotArea>
    <c:plotVisOnly val="1"/>
    <c:dispBlanksAs val="gap"/>
    <c:showDLblsOverMax val="0"/>
  </c:chart>
  <c:spPr>
    <a:noFill/>
  </c:spPr>
  <c:txPr>
    <a:bodyPr/>
    <a:lstStyle/>
    <a:p>
      <a:pPr>
        <a:defRPr sz="1800">
          <a:latin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12700">
              <a:solidFill>
                <a:schemeClr val="tx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D686F"/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F6600">
                  <a:alpha val="50000"/>
                </a:srgbClr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A200A4"/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008000"/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FF0000">
                  <a:alpha val="20000"/>
                </a:srgbClr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18B703"/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CCFFCC"/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CCFFCC">
                  <a:alpha val="50000"/>
                </a:srgbClr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rgbClr val="3366FF"/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3366FF">
                  <a:alpha val="50000"/>
                </a:srgbClr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rgbClr val="0000FF"/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rgbClr val="0000FF">
                  <a:alpha val="50000"/>
                </a:srgbClr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rgbClr val="008000"/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18"/>
            <c:invertIfNegative val="0"/>
            <c:bubble3D val="0"/>
            <c:spPr>
              <a:solidFill>
                <a:srgbClr val="008000">
                  <a:alpha val="50000"/>
                </a:srgbClr>
              </a:solidFill>
              <a:ln w="12700">
                <a:solidFill>
                  <a:schemeClr val="tx1"/>
                </a:solidFill>
              </a:ln>
              <a:effectLst/>
            </c:spPr>
          </c:dPt>
          <c:dLbls>
            <c:dLbl>
              <c:idx val="2"/>
              <c:layout>
                <c:manualLayout>
                  <c:x val="-0.00154333138913191"/>
                  <c:y val="0.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8"/>
                <c:pt idx="1">
                  <c:v>MCC</c:v>
                </c:pt>
                <c:pt idx="3">
                  <c:v>BDW</c:v>
                </c:pt>
                <c:pt idx="5">
                  <c:v>RC Immix</c:v>
                </c:pt>
                <c:pt idx="7">
                  <c:v>RC Immix</c:v>
                </c:pt>
              </c:strCache>
            </c:strRef>
          </c:cat>
          <c:val>
            <c:numRef>
              <c:f>Sheet1!$B$2:$B$10</c:f>
              <c:numCache>
                <c:formatCode>0.00</c:formatCode>
                <c:ptCount val="9"/>
                <c:pt idx="1">
                  <c:v>1.451</c:v>
                </c:pt>
                <c:pt idx="3">
                  <c:v>1.121</c:v>
                </c:pt>
                <c:pt idx="5">
                  <c:v>0.968</c:v>
                </c:pt>
                <c:pt idx="7">
                  <c:v>0.994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-2132740072"/>
        <c:axId val="-2132747960"/>
      </c:barChart>
      <c:catAx>
        <c:axId val="-21327400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2700000" vert="horz"/>
          <a:lstStyle/>
          <a:p>
            <a:pPr>
              <a:defRPr b="1"/>
            </a:pPr>
            <a:endParaRPr lang="en-US"/>
          </a:p>
        </c:txPr>
        <c:crossAx val="-2132747960"/>
        <c:crosses val="autoZero"/>
        <c:auto val="1"/>
        <c:lblAlgn val="ctr"/>
        <c:lblOffset val="100"/>
        <c:noMultiLvlLbl val="0"/>
      </c:catAx>
      <c:valAx>
        <c:axId val="-2132747960"/>
        <c:scaling>
          <c:orientation val="minMax"/>
          <c:max val="1.7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Time /</a:t>
                </a:r>
                <a:r>
                  <a:rPr lang="en-US" baseline="0" dirty="0" smtClean="0"/>
                  <a:t> </a:t>
                </a:r>
                <a:r>
                  <a:rPr lang="en-US" dirty="0" smtClean="0"/>
                  <a:t>Gen Immix</a:t>
                </a:r>
                <a:endParaRPr lang="en-US" dirty="0"/>
              </a:p>
            </c:rich>
          </c:tx>
          <c:layout/>
          <c:overlay val="0"/>
        </c:title>
        <c:numFmt formatCode="0.0" sourceLinked="0"/>
        <c:majorTickMark val="out"/>
        <c:minorTickMark val="none"/>
        <c:tickLblPos val="nextTo"/>
        <c:crossAx val="-21327400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8799236459079"/>
          <c:y val="0.241343526375261"/>
          <c:w val="0.849116115357687"/>
          <c:h val="0.532248493858792"/>
        </c:manualLayout>
      </c:layout>
      <c:scatterChart>
        <c:scatterStyle val="lineMarker"/>
        <c:varyColors val="0"/>
        <c:ser>
          <c:idx val="2"/>
          <c:order val="0"/>
          <c:tx>
            <c:strRef>
              <c:f>'vheap-time'!$B$1</c:f>
              <c:strCache>
                <c:ptCount val="1"/>
                <c:pt idx="0">
                  <c:v>Gen Immix</c:v>
                </c:pt>
              </c:strCache>
            </c:strRef>
          </c:tx>
          <c:spPr>
            <a:ln w="50800" cmpd="sng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'vheap-time'!$A$2:$A$17</c:f>
              <c:numCache>
                <c:formatCode>General</c:formatCode>
                <c:ptCount val="16"/>
                <c:pt idx="0">
                  <c:v>1.211</c:v>
                </c:pt>
                <c:pt idx="1">
                  <c:v>1.436</c:v>
                </c:pt>
                <c:pt idx="2">
                  <c:v>1.675</c:v>
                </c:pt>
                <c:pt idx="3">
                  <c:v>1.927</c:v>
                </c:pt>
                <c:pt idx="4">
                  <c:v>2.192</c:v>
                </c:pt>
                <c:pt idx="5">
                  <c:v>2.471</c:v>
                </c:pt>
                <c:pt idx="6">
                  <c:v>2.764</c:v>
                </c:pt>
                <c:pt idx="7">
                  <c:v>3.069</c:v>
                </c:pt>
                <c:pt idx="8">
                  <c:v>3.389</c:v>
                </c:pt>
                <c:pt idx="9">
                  <c:v>3.721</c:v>
                </c:pt>
                <c:pt idx="10">
                  <c:v>4.066999999999997</c:v>
                </c:pt>
                <c:pt idx="11">
                  <c:v>4.427</c:v>
                </c:pt>
                <c:pt idx="12">
                  <c:v>4.8</c:v>
                </c:pt>
                <c:pt idx="13">
                  <c:v>5.186</c:v>
                </c:pt>
                <c:pt idx="14">
                  <c:v>5.586</c:v>
                </c:pt>
                <c:pt idx="15">
                  <c:v>6.0</c:v>
                </c:pt>
              </c:numCache>
            </c:numRef>
          </c:xVal>
          <c:yVal>
            <c:numRef>
              <c:f>'vheap-time'!$B$2:$B$17</c:f>
              <c:numCache>
                <c:formatCode>General</c:formatCode>
                <c:ptCount val="16"/>
                <c:pt idx="0">
                  <c:v>1.18128078817734</c:v>
                </c:pt>
                <c:pt idx="1">
                  <c:v>1.126108374384237</c:v>
                </c:pt>
                <c:pt idx="2">
                  <c:v>1.097536945812808</c:v>
                </c:pt>
                <c:pt idx="3">
                  <c:v>1.078817733990148</c:v>
                </c:pt>
                <c:pt idx="4">
                  <c:v>1.064039408866995</c:v>
                </c:pt>
                <c:pt idx="5">
                  <c:v>1.05024630541872</c:v>
                </c:pt>
                <c:pt idx="6">
                  <c:v>1.040394088669951</c:v>
                </c:pt>
                <c:pt idx="7">
                  <c:v>1.035467980295567</c:v>
                </c:pt>
                <c:pt idx="8">
                  <c:v>1.03448275862069</c:v>
                </c:pt>
                <c:pt idx="9">
                  <c:v>1.03448275862069</c:v>
                </c:pt>
                <c:pt idx="10">
                  <c:v>1.032512315270936</c:v>
                </c:pt>
                <c:pt idx="11">
                  <c:v>1.031527093596059</c:v>
                </c:pt>
                <c:pt idx="12">
                  <c:v>1.030541871921182</c:v>
                </c:pt>
                <c:pt idx="13">
                  <c:v>1.029556650246305</c:v>
                </c:pt>
                <c:pt idx="14">
                  <c:v>1.030541871921182</c:v>
                </c:pt>
                <c:pt idx="15">
                  <c:v>1.030541871921182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'vheap-time'!$C$1</c:f>
              <c:strCache>
                <c:ptCount val="1"/>
                <c:pt idx="0">
                  <c:v>RC Immix</c:v>
                </c:pt>
              </c:strCache>
            </c:strRef>
          </c:tx>
          <c:spPr>
            <a:ln w="50800" cmpd="sng">
              <a:solidFill>
                <a:srgbClr val="008000"/>
              </a:solidFill>
              <a:prstDash val="solid"/>
            </a:ln>
          </c:spPr>
          <c:marker>
            <c:symbol val="none"/>
          </c:marker>
          <c:xVal>
            <c:numRef>
              <c:f>'vheap-time'!$A$2:$A$17</c:f>
              <c:numCache>
                <c:formatCode>General</c:formatCode>
                <c:ptCount val="16"/>
                <c:pt idx="0">
                  <c:v>1.211</c:v>
                </c:pt>
                <c:pt idx="1">
                  <c:v>1.436</c:v>
                </c:pt>
                <c:pt idx="2">
                  <c:v>1.675</c:v>
                </c:pt>
                <c:pt idx="3">
                  <c:v>1.927</c:v>
                </c:pt>
                <c:pt idx="4">
                  <c:v>2.192</c:v>
                </c:pt>
                <c:pt idx="5">
                  <c:v>2.471</c:v>
                </c:pt>
                <c:pt idx="6">
                  <c:v>2.764</c:v>
                </c:pt>
                <c:pt idx="7">
                  <c:v>3.069</c:v>
                </c:pt>
                <c:pt idx="8">
                  <c:v>3.389</c:v>
                </c:pt>
                <c:pt idx="9">
                  <c:v>3.721</c:v>
                </c:pt>
                <c:pt idx="10">
                  <c:v>4.066999999999997</c:v>
                </c:pt>
                <c:pt idx="11">
                  <c:v>4.427</c:v>
                </c:pt>
                <c:pt idx="12">
                  <c:v>4.8</c:v>
                </c:pt>
                <c:pt idx="13">
                  <c:v>5.186</c:v>
                </c:pt>
                <c:pt idx="14">
                  <c:v>5.586</c:v>
                </c:pt>
                <c:pt idx="15">
                  <c:v>6.0</c:v>
                </c:pt>
              </c:numCache>
            </c:numRef>
          </c:xVal>
          <c:yVal>
            <c:numRef>
              <c:f>'vheap-time'!$C$2:$C$17</c:f>
              <c:numCache>
                <c:formatCode>General</c:formatCode>
                <c:ptCount val="16"/>
                <c:pt idx="0">
                  <c:v>1.164532019704434</c:v>
                </c:pt>
                <c:pt idx="1">
                  <c:v>1.1064039408867</c:v>
                </c:pt>
                <c:pt idx="2">
                  <c:v>1.07487684729064</c:v>
                </c:pt>
                <c:pt idx="3">
                  <c:v>1.05320197044335</c:v>
                </c:pt>
                <c:pt idx="4">
                  <c:v>1.042364532019705</c:v>
                </c:pt>
                <c:pt idx="5">
                  <c:v>1.031527093596059</c:v>
                </c:pt>
                <c:pt idx="6">
                  <c:v>1.024630541871921</c:v>
                </c:pt>
                <c:pt idx="7">
                  <c:v>1.021674876847291</c:v>
                </c:pt>
                <c:pt idx="8">
                  <c:v>1.01576354679803</c:v>
                </c:pt>
                <c:pt idx="9">
                  <c:v>1.017733990147783</c:v>
                </c:pt>
                <c:pt idx="10">
                  <c:v>1.014778325123153</c:v>
                </c:pt>
                <c:pt idx="11">
                  <c:v>1.016748768472907</c:v>
                </c:pt>
                <c:pt idx="12">
                  <c:v>1.009852216748768</c:v>
                </c:pt>
                <c:pt idx="13">
                  <c:v>1.011822660098522</c:v>
                </c:pt>
                <c:pt idx="14">
                  <c:v>1.004926108374384</c:v>
                </c:pt>
                <c:pt idx="15">
                  <c:v>1.0</c:v>
                </c:pt>
              </c:numCache>
            </c:numRef>
          </c:yVal>
          <c:smooth val="0"/>
        </c:ser>
        <c:ser>
          <c:idx val="3"/>
          <c:order val="2"/>
          <c:tx>
            <c:strRef>
              <c:f>'vheap-time'!$D$1</c:f>
              <c:strCache>
                <c:ptCount val="1"/>
                <c:pt idx="0">
                  <c:v>RC Immix</c:v>
                </c:pt>
              </c:strCache>
            </c:strRef>
          </c:tx>
          <c:spPr>
            <a:ln w="50800" cmpd="sng">
              <a:solidFill>
                <a:srgbClr val="18B703"/>
              </a:solidFill>
              <a:prstDash val="solid"/>
            </a:ln>
          </c:spPr>
          <c:marker>
            <c:symbol val="none"/>
          </c:marker>
          <c:xVal>
            <c:numRef>
              <c:f>'vheap-time'!$A$2:$A$17</c:f>
              <c:numCache>
                <c:formatCode>General</c:formatCode>
                <c:ptCount val="16"/>
                <c:pt idx="0">
                  <c:v>1.211</c:v>
                </c:pt>
                <c:pt idx="1">
                  <c:v>1.436</c:v>
                </c:pt>
                <c:pt idx="2">
                  <c:v>1.675</c:v>
                </c:pt>
                <c:pt idx="3">
                  <c:v>1.927</c:v>
                </c:pt>
                <c:pt idx="4">
                  <c:v>2.192</c:v>
                </c:pt>
                <c:pt idx="5">
                  <c:v>2.471</c:v>
                </c:pt>
                <c:pt idx="6">
                  <c:v>2.764</c:v>
                </c:pt>
                <c:pt idx="7">
                  <c:v>3.069</c:v>
                </c:pt>
                <c:pt idx="8">
                  <c:v>3.389</c:v>
                </c:pt>
                <c:pt idx="9">
                  <c:v>3.721</c:v>
                </c:pt>
                <c:pt idx="10">
                  <c:v>4.066999999999997</c:v>
                </c:pt>
                <c:pt idx="11">
                  <c:v>4.427</c:v>
                </c:pt>
                <c:pt idx="12">
                  <c:v>4.8</c:v>
                </c:pt>
                <c:pt idx="13">
                  <c:v>5.186</c:v>
                </c:pt>
                <c:pt idx="14">
                  <c:v>5.586</c:v>
                </c:pt>
                <c:pt idx="15">
                  <c:v>6.0</c:v>
                </c:pt>
              </c:numCache>
            </c:numRef>
          </c:xVal>
          <c:yVal>
            <c:numRef>
              <c:f>'vheap-time'!$D$2:$D$17</c:f>
              <c:numCache>
                <c:formatCode>General</c:formatCode>
                <c:ptCount val="16"/>
                <c:pt idx="0">
                  <c:v>1.226600985221675</c:v>
                </c:pt>
                <c:pt idx="1">
                  <c:v>1.148768472906404</c:v>
                </c:pt>
                <c:pt idx="2">
                  <c:v>1.112315270935961</c:v>
                </c:pt>
                <c:pt idx="3">
                  <c:v>1.081773399014778</c:v>
                </c:pt>
                <c:pt idx="4">
                  <c:v>1.062068965517241</c:v>
                </c:pt>
                <c:pt idx="5">
                  <c:v>1.048275862068966</c:v>
                </c:pt>
                <c:pt idx="6">
                  <c:v>1.039408866995074</c:v>
                </c:pt>
                <c:pt idx="7">
                  <c:v>1.035467980295567</c:v>
                </c:pt>
                <c:pt idx="8">
                  <c:v>1.027586206896552</c:v>
                </c:pt>
                <c:pt idx="9">
                  <c:v>1.025615763546798</c:v>
                </c:pt>
                <c:pt idx="10">
                  <c:v>1.021674876847291</c:v>
                </c:pt>
                <c:pt idx="11">
                  <c:v>1.024630541871921</c:v>
                </c:pt>
                <c:pt idx="12">
                  <c:v>1.019704433497537</c:v>
                </c:pt>
                <c:pt idx="13">
                  <c:v>1.017733990147783</c:v>
                </c:pt>
                <c:pt idx="14">
                  <c:v>1.0128078817734</c:v>
                </c:pt>
                <c:pt idx="15">
                  <c:v>1.007881773399015</c:v>
                </c:pt>
              </c:numCache>
            </c:numRef>
          </c:yVal>
          <c:smooth val="0"/>
        </c:ser>
        <c:ser>
          <c:idx val="0"/>
          <c:order val="3"/>
          <c:tx>
            <c:strRef>
              <c:f>'vheap-time'!$E$1</c:f>
              <c:strCache>
                <c:ptCount val="1"/>
                <c:pt idx="0">
                  <c:v>BDW</c:v>
                </c:pt>
              </c:strCache>
            </c:strRef>
          </c:tx>
          <c:spPr>
            <a:ln w="50800" cmpd="sng">
              <a:solidFill>
                <a:srgbClr val="A200A4"/>
              </a:solidFill>
            </a:ln>
          </c:spPr>
          <c:marker>
            <c:symbol val="none"/>
          </c:marker>
          <c:xVal>
            <c:numRef>
              <c:f>'vheap-time'!$A$2:$A$17</c:f>
              <c:numCache>
                <c:formatCode>General</c:formatCode>
                <c:ptCount val="16"/>
                <c:pt idx="0">
                  <c:v>1.211</c:v>
                </c:pt>
                <c:pt idx="1">
                  <c:v>1.436</c:v>
                </c:pt>
                <c:pt idx="2">
                  <c:v>1.675</c:v>
                </c:pt>
                <c:pt idx="3">
                  <c:v>1.927</c:v>
                </c:pt>
                <c:pt idx="4">
                  <c:v>2.192</c:v>
                </c:pt>
                <c:pt idx="5">
                  <c:v>2.471</c:v>
                </c:pt>
                <c:pt idx="6">
                  <c:v>2.764</c:v>
                </c:pt>
                <c:pt idx="7">
                  <c:v>3.069</c:v>
                </c:pt>
                <c:pt idx="8">
                  <c:v>3.389</c:v>
                </c:pt>
                <c:pt idx="9">
                  <c:v>3.721</c:v>
                </c:pt>
                <c:pt idx="10">
                  <c:v>4.066999999999997</c:v>
                </c:pt>
                <c:pt idx="11">
                  <c:v>4.427</c:v>
                </c:pt>
                <c:pt idx="12">
                  <c:v>4.8</c:v>
                </c:pt>
                <c:pt idx="13">
                  <c:v>5.186</c:v>
                </c:pt>
                <c:pt idx="14">
                  <c:v>5.586</c:v>
                </c:pt>
                <c:pt idx="15">
                  <c:v>6.0</c:v>
                </c:pt>
              </c:numCache>
            </c:numRef>
          </c:xVal>
          <c:yVal>
            <c:numRef>
              <c:f>'vheap-time'!$E$2:$E$17</c:f>
              <c:numCache>
                <c:formatCode>General</c:formatCode>
                <c:ptCount val="16"/>
                <c:pt idx="0">
                  <c:v>1.508374384236453</c:v>
                </c:pt>
                <c:pt idx="1">
                  <c:v>1.338916256157635</c:v>
                </c:pt>
                <c:pt idx="2">
                  <c:v>1.269950738916256</c:v>
                </c:pt>
                <c:pt idx="3">
                  <c:v>1.21576354679803</c:v>
                </c:pt>
                <c:pt idx="4">
                  <c:v>1.187192118226601</c:v>
                </c:pt>
                <c:pt idx="5">
                  <c:v>1.171428571428572</c:v>
                </c:pt>
                <c:pt idx="6">
                  <c:v>1.157635467980296</c:v>
                </c:pt>
                <c:pt idx="7">
                  <c:v>1.148768472906404</c:v>
                </c:pt>
                <c:pt idx="8">
                  <c:v>1.135960591133005</c:v>
                </c:pt>
                <c:pt idx="9">
                  <c:v>1.134975369458128</c:v>
                </c:pt>
                <c:pt idx="10">
                  <c:v>1.130049261083744</c:v>
                </c:pt>
                <c:pt idx="11">
                  <c:v>1.12512315270936</c:v>
                </c:pt>
                <c:pt idx="12">
                  <c:v>1.12512315270936</c:v>
                </c:pt>
                <c:pt idx="13">
                  <c:v>1.112315270935961</c:v>
                </c:pt>
                <c:pt idx="14">
                  <c:v>1.102463054187192</c:v>
                </c:pt>
                <c:pt idx="15">
                  <c:v>1.103448275862069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'vheap-time'!$F$1</c:f>
              <c:strCache>
                <c:ptCount val="1"/>
                <c:pt idx="0">
                  <c:v>MCC</c:v>
                </c:pt>
              </c:strCache>
            </c:strRef>
          </c:tx>
          <c:spPr>
            <a:ln w="50800">
              <a:solidFill>
                <a:srgbClr val="FD686F"/>
              </a:solidFill>
            </a:ln>
          </c:spPr>
          <c:marker>
            <c:symbol val="none"/>
          </c:marker>
          <c:xVal>
            <c:numRef>
              <c:f>'vheap-time'!$A$2:$A$17</c:f>
              <c:numCache>
                <c:formatCode>General</c:formatCode>
                <c:ptCount val="16"/>
                <c:pt idx="0">
                  <c:v>1.211</c:v>
                </c:pt>
                <c:pt idx="1">
                  <c:v>1.436</c:v>
                </c:pt>
                <c:pt idx="2">
                  <c:v>1.675</c:v>
                </c:pt>
                <c:pt idx="3">
                  <c:v>1.927</c:v>
                </c:pt>
                <c:pt idx="4">
                  <c:v>2.192</c:v>
                </c:pt>
                <c:pt idx="5">
                  <c:v>2.471</c:v>
                </c:pt>
                <c:pt idx="6">
                  <c:v>2.764</c:v>
                </c:pt>
                <c:pt idx="7">
                  <c:v>3.069</c:v>
                </c:pt>
                <c:pt idx="8">
                  <c:v>3.389</c:v>
                </c:pt>
                <c:pt idx="9">
                  <c:v>3.721</c:v>
                </c:pt>
                <c:pt idx="10">
                  <c:v>4.066999999999997</c:v>
                </c:pt>
                <c:pt idx="11">
                  <c:v>4.427</c:v>
                </c:pt>
                <c:pt idx="12">
                  <c:v>4.8</c:v>
                </c:pt>
                <c:pt idx="13">
                  <c:v>5.186</c:v>
                </c:pt>
                <c:pt idx="14">
                  <c:v>5.586</c:v>
                </c:pt>
                <c:pt idx="15">
                  <c:v>6.0</c:v>
                </c:pt>
              </c:numCache>
            </c:numRef>
          </c:xVal>
          <c:yVal>
            <c:numRef>
              <c:f>'vheap-time'!$F$2:$F$17</c:f>
              <c:numCache>
                <c:formatCode>General</c:formatCode>
                <c:ptCount val="16"/>
                <c:pt idx="0">
                  <c:v>3.975369458128079</c:v>
                </c:pt>
                <c:pt idx="1">
                  <c:v>2.269950738916256</c:v>
                </c:pt>
                <c:pt idx="2">
                  <c:v>1.914285714285715</c:v>
                </c:pt>
                <c:pt idx="3">
                  <c:v>1.599014778325123</c:v>
                </c:pt>
                <c:pt idx="4">
                  <c:v>1.486699507389163</c:v>
                </c:pt>
                <c:pt idx="5">
                  <c:v>1.398029556650246</c:v>
                </c:pt>
                <c:pt idx="6">
                  <c:v>1.336945812807882</c:v>
                </c:pt>
                <c:pt idx="7">
                  <c:v>1.303448275862069</c:v>
                </c:pt>
                <c:pt idx="8">
                  <c:v>1.272906403940887</c:v>
                </c:pt>
                <c:pt idx="9">
                  <c:v>1.240394088669951</c:v>
                </c:pt>
                <c:pt idx="10">
                  <c:v>1.219704433497537</c:v>
                </c:pt>
                <c:pt idx="11">
                  <c:v>1.201970443349754</c:v>
                </c:pt>
                <c:pt idx="12">
                  <c:v>1.190147783251231</c:v>
                </c:pt>
                <c:pt idx="13">
                  <c:v>1.18128078817734</c:v>
                </c:pt>
                <c:pt idx="14">
                  <c:v>1.169458128078818</c:v>
                </c:pt>
                <c:pt idx="15">
                  <c:v>1.16551724137931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06602584"/>
        <c:axId val="-2138201304"/>
      </c:scatterChart>
      <c:valAx>
        <c:axId val="2106602584"/>
        <c:scaling>
          <c:orientation val="minMax"/>
          <c:max val="6.0"/>
          <c:min val="1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Heap Size / Minimum Heap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38201304"/>
        <c:crossesAt val="0.95"/>
        <c:crossBetween val="midCat"/>
        <c:majorUnit val="0.5"/>
      </c:valAx>
      <c:valAx>
        <c:axId val="-2138201304"/>
        <c:scaling>
          <c:orientation val="minMax"/>
          <c:max val="1.5"/>
          <c:min val="0.98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Time / Best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06602584"/>
        <c:crosses val="autoZero"/>
        <c:crossBetween val="midCat"/>
        <c:majorUnit val="0.1"/>
        <c:minorUnit val="0.01"/>
      </c:valAx>
    </c:plotArea>
    <c:legend>
      <c:legendPos val="t"/>
      <c:legendEntry>
        <c:idx val="0"/>
        <c:txPr>
          <a:bodyPr/>
          <a:lstStyle/>
          <a:p>
            <a:pPr>
              <a:defRPr sz="1800" b="1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800" b="1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800" b="1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800" b="1"/>
            </a:pPr>
            <a:endParaRPr lang="en-US"/>
          </a:p>
        </c:txPr>
      </c:legendEntry>
      <c:layout>
        <c:manualLayout>
          <c:xMode val="edge"/>
          <c:yMode val="edge"/>
          <c:x val="0.0495496178081272"/>
          <c:y val="0.00066879107866998"/>
          <c:w val="0.9"/>
          <c:h val="0.0880105480357048"/>
        </c:manualLayout>
      </c:layout>
      <c:overlay val="0"/>
      <c:spPr>
        <a:ln w="25400"/>
      </c:spPr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800">
          <a:latin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EDA46-92D5-154A-9545-36B15D37F649}" type="datetimeFigureOut">
              <a:rPr lang="en-US" smtClean="0"/>
              <a:pPr/>
              <a:t>22/10/2014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64BD6-0235-7844-B01D-7B1DEEEFC7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0664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7C672-21B7-4B4A-88FA-09C43C642ACF}" type="datetimeFigureOut">
              <a:rPr lang="en-US" smtClean="0"/>
              <a:pPr/>
              <a:t>22/10/2014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96D9F-DD7E-1B4B-99C6-ADA462B88D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53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Many of you know and love the BDW conservative collector.</a:t>
            </a:r>
            <a:r>
              <a:rPr lang="en-US" baseline="0" dirty="0" smtClean="0"/>
              <a:t> </a:t>
            </a:r>
          </a:p>
          <a:p>
            <a:r>
              <a:rPr lang="en-US" dirty="0" smtClean="0"/>
              <a:t>Now it is used in lot of different languages but it was originally designed for C.</a:t>
            </a:r>
          </a:p>
          <a:p>
            <a:r>
              <a:rPr lang="en-US" dirty="0" smtClean="0"/>
              <a:t>Definitely</a:t>
            </a:r>
            <a:r>
              <a:rPr lang="en-US" baseline="0" dirty="0" smtClean="0"/>
              <a:t> BDW is a very good foundation.</a:t>
            </a:r>
            <a:endParaRPr lang="en-US" dirty="0" smtClean="0"/>
          </a:p>
          <a:p>
            <a:r>
              <a:rPr lang="en-US" dirty="0" smtClean="0"/>
              <a:t>Does that foundation is the best we can do for todays languages?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96D9F-DD7E-1B4B-99C6-ADA462B88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0869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How many false roots are there?</a:t>
            </a:r>
          </a:p>
          <a:p>
            <a:r>
              <a:rPr lang="en-US" sz="1200" dirty="0" smtClean="0"/>
              <a:t>How much extra objects are kept alive? </a:t>
            </a:r>
          </a:p>
          <a:p>
            <a:r>
              <a:rPr lang="en-US" sz="1200" dirty="0" smtClean="0"/>
              <a:t>How much objects cannot move? </a:t>
            </a:r>
          </a:p>
          <a:p>
            <a:endParaRPr lang="en-US" dirty="0" smtClean="0"/>
          </a:p>
          <a:p>
            <a:r>
              <a:rPr lang="en-US" dirty="0" smtClean="0"/>
              <a:t>We did both</a:t>
            </a:r>
            <a:r>
              <a:rPr lang="en-US" baseline="0" dirty="0" smtClean="0"/>
              <a:t> conservative and exact side by side</a:t>
            </a:r>
          </a:p>
          <a:p>
            <a:r>
              <a:rPr lang="en-US" baseline="0" dirty="0" smtClean="0"/>
              <a:t>For analysis only not for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96D9F-DD7E-1B4B-99C6-ADA462B88DC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703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96D9F-DD7E-1B4B-99C6-ADA462B88DC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13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r>
              <a:rPr lang="en-US" baseline="0" dirty="0" smtClean="0"/>
              <a:t> -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96D9F-DD7E-1B4B-99C6-ADA462B88DC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366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we</a:t>
            </a:r>
            <a:r>
              <a:rPr lang="en-US" baseline="0" dirty="0" smtClean="0"/>
              <a:t> handle filtering and pinning?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96D9F-DD7E-1B4B-99C6-ADA462B88DC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391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How to update object map for reference counting and tracing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Software instruction vs.  BTS/BTR</a:t>
            </a:r>
          </a:p>
          <a:p>
            <a:r>
              <a:rPr lang="en-US" baseline="0" dirty="0" smtClean="0"/>
              <a:t>Given an object address, find the base address, find the offset, read the word in the object map which is shared, and then use mask to set a bit</a:t>
            </a:r>
          </a:p>
          <a:p>
            <a:r>
              <a:rPr lang="en-US" baseline="0" dirty="0" smtClean="0"/>
              <a:t>BTS/BTR directly set a bit given a base address, 0.6% improvement</a:t>
            </a:r>
          </a:p>
          <a:p>
            <a:endParaRPr lang="en-US" baseline="0" dirty="0" smtClean="0"/>
          </a:p>
          <a:p>
            <a:r>
              <a:rPr lang="en-US" baseline="0" dirty="0" smtClean="0"/>
              <a:t>Half resolution (1 bit for 4 bytes to 1 bit for 8 bytes)</a:t>
            </a:r>
          </a:p>
          <a:p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Because of object alignment requirements and because the VM uses a specific format for its two word header,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VM can always disambiguate a ‘status word’ and \(TIB) pointer, the two words in every object’s header.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validating ambiguous pointers, we first determine whether the ambiguous reference points to a valid double word and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then examine those words to determine whether the reference points to the start of an object. </a:t>
            </a:r>
            <a:endParaRPr lang="en-US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96D9F-DD7E-1B4B-99C6-ADA462B88DC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944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96D9F-DD7E-1B4B-99C6-ADA462B88DC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543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Next -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96D9F-DD7E-1B4B-99C6-ADA462B88DC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944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96D9F-DD7E-1B4B-99C6-ADA462B88DC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167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r>
              <a:rPr lang="en-US" baseline="0" dirty="0" smtClean="0"/>
              <a:t> in paper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96D9F-DD7E-1B4B-99C6-ADA462B88DC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859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Next – Wider applicability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96D9F-DD7E-1B4B-99C6-ADA462B88DC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192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GC – needs to</a:t>
            </a:r>
            <a:r>
              <a:rPr lang="en-US" baseline="0" dirty="0" smtClean="0"/>
              <a:t> find all live/dead objects</a:t>
            </a:r>
          </a:p>
          <a:p>
            <a:r>
              <a:rPr lang="en-US" baseline="0" dirty="0" smtClean="0"/>
              <a:t>Start from the roots</a:t>
            </a:r>
            <a:endParaRPr lang="en-US" dirty="0" smtClean="0"/>
          </a:p>
          <a:p>
            <a:r>
              <a:rPr lang="en-US" dirty="0" smtClean="0"/>
              <a:t>Roots</a:t>
            </a:r>
            <a:r>
              <a:rPr lang="en-US" baseline="0" dirty="0" smtClean="0"/>
              <a:t> </a:t>
            </a:r>
            <a:r>
              <a:rPr lang="en-US" dirty="0" smtClean="0"/>
              <a:t> - all references into the heap held by runtime including stacks, registers, statics, and JNI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Conservative</a:t>
            </a:r>
            <a:r>
              <a:rPr lang="en-US" baseline="0" dirty="0" smtClean="0"/>
              <a:t> GC is generally used in less </a:t>
            </a:r>
            <a:r>
              <a:rPr lang="en-US" baseline="0" dirty="0" err="1" smtClean="0"/>
              <a:t>performant</a:t>
            </a:r>
            <a:r>
              <a:rPr lang="en-US" baseline="0" dirty="0" smtClean="0"/>
              <a:t> systems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7288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for Java</a:t>
            </a:r>
          </a:p>
          <a:p>
            <a:r>
              <a:rPr lang="en-US" dirty="0" smtClean="0"/>
              <a:t>But we</a:t>
            </a:r>
            <a:r>
              <a:rPr lang="en-US" baseline="0" dirty="0" smtClean="0"/>
              <a:t> tried to explore how it can be used in the implementation of other language as well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96D9F-DD7E-1B4B-99C6-ADA462B88DC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899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Code </a:t>
            </a:r>
            <a:r>
              <a:rPr lang="en-US" baseline="0" dirty="0" smtClean="0"/>
              <a:t>quality (mature VM or not)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96D9F-DD7E-1B4B-99C6-ADA462B88DC2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361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96D9F-DD7E-1B4B-99C6-ADA462B88DC2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97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are interested in root conservative GC</a:t>
            </a:r>
          </a:p>
          <a:p>
            <a:r>
              <a:rPr lang="en-US" dirty="0" smtClean="0"/>
              <a:t>Where</a:t>
            </a:r>
          </a:p>
          <a:p>
            <a:r>
              <a:rPr lang="en-US" dirty="0" smtClean="0"/>
              <a:t>Reference</a:t>
            </a:r>
            <a:r>
              <a:rPr lang="en-US" baseline="0" dirty="0" smtClean="0"/>
              <a:t>s in the roots are not precisely known</a:t>
            </a:r>
          </a:p>
          <a:p>
            <a:r>
              <a:rPr lang="en-US" baseline="0" dirty="0" smtClean="0"/>
              <a:t>But references in the heap objects are precisely known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96D9F-DD7E-1B4B-99C6-ADA462B88DC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46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r>
              <a:rPr lang="en-US" baseline="0" dirty="0" smtClean="0"/>
              <a:t> – Exact GC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96D9F-DD7E-1B4B-99C6-ADA462B88DC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15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96D9F-DD7E-1B4B-99C6-ADA462B88DC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39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r>
              <a:rPr lang="en-US" baseline="0" dirty="0" smtClean="0"/>
              <a:t> – Conservative GC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96D9F-DD7E-1B4B-99C6-ADA462B88DC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831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96D9F-DD7E-1B4B-99C6-ADA462B88DC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39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BDW</a:t>
            </a:r>
            <a:r>
              <a:rPr lang="en-US" baseline="0" dirty="0" smtClean="0"/>
              <a:t> widely used (Free-list allocator, Mark-sweep collector)</a:t>
            </a:r>
          </a:p>
          <a:p>
            <a:r>
              <a:rPr lang="en-US" baseline="0" dirty="0" smtClean="0"/>
              <a:t>References must point to the start of a valid, live and allocated cell</a:t>
            </a:r>
          </a:p>
          <a:p>
            <a:r>
              <a:rPr lang="en-US" baseline="0" dirty="0" smtClean="0"/>
              <a:t>Those information is already there in the free-list meta data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96D9F-DD7E-1B4B-99C6-ADA462B88DC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2371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Variation over the classical semi-space collector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from/to are not contiguous but linked lists of </a:t>
            </a:r>
            <a:r>
              <a:rPr lang="en-US" sz="1200" dirty="0" err="1" smtClean="0"/>
              <a:t>discontiguous</a:t>
            </a:r>
            <a:r>
              <a:rPr lang="en-US" sz="1200" dirty="0" smtClean="0"/>
              <a:t> pages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Whole page is pinned and logically promoted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96D9F-DD7E-1B4B-99C6-ADA462B88DC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15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Blackburn &amp; McKinley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Reference Counting Immix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Blackburn &amp; McKinley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Reference Counting Immix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Blackburn &amp; McKinley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Reference Counting Immix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Blackburn &amp; McKinley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Reference Counting Immix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Blackburn &amp; McKinley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Reference Counting Immix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Blackburn &amp; McKinley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Reference Counting Immix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Blackburn &amp; McKinley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Reference Counting Immix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Blackburn &amp; McKinley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Reference Counting Immix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Blackburn &amp; McKinley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Reference Counting Immix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E7D7-F59D-064C-8B0A-3A97EF898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Blackburn &amp; McKinley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Reference Counting Immix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Shahriyar</a:t>
            </a:r>
            <a:r>
              <a:rPr lang="en-US" dirty="0" smtClean="0"/>
              <a:t> et 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Reference Counting Immix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E3114-D1FF-A44E-A8B0-52B95EB678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2.wdp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1.wdp"/><Relationship Id="rId5" Type="http://schemas.microsoft.com/office/2007/relationships/hdphoto" Target="../media/hdphoto2.wdp"/><Relationship Id="rId6" Type="http://schemas.microsoft.com/office/2007/relationships/hdphoto" Target="../media/hdphoto3.wdp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chart" Target="../charts/char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1.wdp"/><Relationship Id="rId5" Type="http://schemas.microsoft.com/office/2007/relationships/hdphoto" Target="../media/hdphoto2.wdp"/><Relationship Id="rId6" Type="http://schemas.microsoft.com/office/2007/relationships/hdphoto" Target="../media/hdphoto3.wdp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844824"/>
            <a:ext cx="8640960" cy="1470025"/>
          </a:xfrm>
        </p:spPr>
        <p:txBody>
          <a:bodyPr>
            <a:noAutofit/>
          </a:bodyPr>
          <a:lstStyle/>
          <a:p>
            <a:r>
              <a:rPr lang="en-US" dirty="0" smtClean="0"/>
              <a:t>Fast Conservative Garbage Collection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24672"/>
            <a:ext cx="3962400" cy="1752600"/>
          </a:xfrm>
        </p:spPr>
        <p:txBody>
          <a:bodyPr>
            <a:normAutofit lnSpcReduction="10000"/>
          </a:bodyPr>
          <a:lstStyle/>
          <a:p>
            <a:endParaRPr lang="en-US" sz="2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600" b="1" dirty="0" smtClean="0">
                <a:solidFill>
                  <a:schemeClr val="tx1"/>
                </a:solidFill>
              </a:rPr>
              <a:t>Rifat Shahriyar</a:t>
            </a:r>
          </a:p>
          <a:p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Stephen M. Blackburn</a:t>
            </a:r>
          </a:p>
          <a:p>
            <a:r>
              <a:rPr lang="en-US" sz="2000" dirty="0" smtClean="0"/>
              <a:t>Australian National University</a:t>
            </a:r>
            <a:endParaRPr lang="en-US" sz="2000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648200" y="4581128"/>
            <a:ext cx="3962400" cy="960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Kathryn S. M</a:t>
            </a:r>
            <a:r>
              <a:rPr kumimoji="0" lang="en-US" sz="2595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cKinley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</a:rPr>
              <a:t>Microsoft Research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97300"/>
            <a:ext cx="2520280" cy="1722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639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33"/>
    </mc:Choice>
    <mc:Fallback xmlns="">
      <p:transition xmlns:p14="http://schemas.microsoft.com/office/powerpoint/2010/main" spd="slow" advTm="593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44738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Conservative Garbage Collectors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86A1-FD3E-AA4A-B9E6-C86149DBB7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0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71"/>
    </mc:Choice>
    <mc:Fallback xmlns="">
      <p:transition xmlns:p14="http://schemas.microsoft.com/office/powerpoint/2010/main" spd="slow" advTm="497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</a:t>
            </a:r>
            <a:r>
              <a:rPr lang="en-US" dirty="0"/>
              <a:t>M</a:t>
            </a:r>
            <a:r>
              <a:rPr lang="en-US" dirty="0" smtClean="0"/>
              <a:t>oving Free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Designed </a:t>
            </a:r>
            <a:r>
              <a:rPr lang="en-US" sz="2800" dirty="0"/>
              <a:t>for fully conservative settings </a:t>
            </a:r>
            <a:endParaRPr lang="en-US" sz="2800" dirty="0" smtClean="0"/>
          </a:p>
          <a:p>
            <a:r>
              <a:rPr lang="en-US" sz="2800" dirty="0" smtClean="0"/>
              <a:t>Problems</a:t>
            </a:r>
          </a:p>
          <a:p>
            <a:pPr lvl="1">
              <a:buClr>
                <a:srgbClr val="FF0000"/>
              </a:buClr>
              <a:buFont typeface="Lucida Grande"/>
              <a:buChar char="✘"/>
            </a:pPr>
            <a:r>
              <a:rPr lang="en-US" sz="2400" dirty="0" smtClean="0"/>
              <a:t>Poor performance</a:t>
            </a:r>
          </a:p>
          <a:p>
            <a:pPr lvl="1">
              <a:buClr>
                <a:srgbClr val="FF0000"/>
              </a:buClr>
              <a:buFont typeface="Lucida Grande"/>
              <a:buChar char="✘"/>
            </a:pPr>
            <a:r>
              <a:rPr lang="en-US" sz="2400" dirty="0" smtClean="0"/>
              <a:t>Overly conservative design for </a:t>
            </a:r>
            <a:r>
              <a:rPr lang="en-US" sz="2400" dirty="0"/>
              <a:t>many </a:t>
            </a:r>
            <a:r>
              <a:rPr lang="en-US" sz="2400" dirty="0" smtClean="0"/>
              <a:t>settings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89" name="Group 88"/>
          <p:cNvGrpSpPr/>
          <p:nvPr/>
        </p:nvGrpSpPr>
        <p:grpSpPr>
          <a:xfrm>
            <a:off x="2257672" y="1412776"/>
            <a:ext cx="4295528" cy="2044824"/>
            <a:chOff x="4610902" y="2492896"/>
            <a:chExt cx="3993546" cy="1944216"/>
          </a:xfrm>
        </p:grpSpPr>
        <p:sp>
          <p:nvSpPr>
            <p:cNvPr id="90" name="Rounded Rectangle 89"/>
            <p:cNvSpPr/>
            <p:nvPr/>
          </p:nvSpPr>
          <p:spPr>
            <a:xfrm>
              <a:off x="4728540" y="2735002"/>
              <a:ext cx="535979" cy="122832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4957994" y="2858355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4957994" y="3006244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4957994" y="3154133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4957994" y="3302022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4957994" y="3449911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4957994" y="3597800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4957994" y="3745690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610902" y="4021854"/>
              <a:ext cx="774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roots</a:t>
              </a:r>
              <a:endParaRPr lang="en-US" dirty="0"/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5783610" y="2955200"/>
              <a:ext cx="2820838" cy="1481912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0" name="Group 99"/>
            <p:cNvGrpSpPr/>
            <p:nvPr/>
          </p:nvGrpSpPr>
          <p:grpSpPr>
            <a:xfrm>
              <a:off x="5927244" y="3061592"/>
              <a:ext cx="2508015" cy="572293"/>
              <a:chOff x="1678774" y="2629544"/>
              <a:chExt cx="2508015" cy="572293"/>
            </a:xfrm>
          </p:grpSpPr>
          <p:grpSp>
            <p:nvGrpSpPr>
              <p:cNvPr id="115" name="Group 418"/>
              <p:cNvGrpSpPr/>
              <p:nvPr/>
            </p:nvGrpSpPr>
            <p:grpSpPr>
              <a:xfrm>
                <a:off x="1678774" y="2629544"/>
                <a:ext cx="2508015" cy="572293"/>
                <a:chOff x="-2875208" y="4235313"/>
                <a:chExt cx="2508015" cy="572293"/>
              </a:xfrm>
            </p:grpSpPr>
            <p:sp>
              <p:nvSpPr>
                <p:cNvPr id="128" name="Rounded Rectangle 127"/>
                <p:cNvSpPr/>
                <p:nvPr/>
              </p:nvSpPr>
              <p:spPr>
                <a:xfrm>
                  <a:off x="-2875208" y="4235313"/>
                  <a:ext cx="2508015" cy="572293"/>
                </a:xfrm>
                <a:prstGeom prst="round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Rounded Rectangle 128"/>
                <p:cNvSpPr/>
                <p:nvPr/>
              </p:nvSpPr>
              <p:spPr>
                <a:xfrm>
                  <a:off x="-589208" y="4311513"/>
                  <a:ext cx="180000" cy="360000"/>
                </a:xfrm>
                <a:prstGeom prst="roundRect">
                  <a:avLst/>
                </a:prstGeom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Rounded Rectangle 129"/>
                <p:cNvSpPr/>
                <p:nvPr/>
              </p:nvSpPr>
              <p:spPr>
                <a:xfrm>
                  <a:off x="-2819400" y="4311513"/>
                  <a:ext cx="450000" cy="360000"/>
                </a:xfrm>
                <a:prstGeom prst="roundRect">
                  <a:avLst/>
                </a:prstGeom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Rounded Rectangle 130"/>
                <p:cNvSpPr/>
                <p:nvPr/>
              </p:nvSpPr>
              <p:spPr>
                <a:xfrm>
                  <a:off x="-1625286" y="4311513"/>
                  <a:ext cx="180000" cy="360000"/>
                </a:xfrm>
                <a:prstGeom prst="roundRect">
                  <a:avLst/>
                </a:prstGeom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2" name="Straight Connector 131"/>
                <p:cNvCxnSpPr/>
                <p:nvPr/>
              </p:nvCxnSpPr>
              <p:spPr>
                <a:xfrm>
                  <a:off x="-2590800" y="4771357"/>
                  <a:ext cx="2092386" cy="1588"/>
                </a:xfrm>
                <a:prstGeom prst="line">
                  <a:avLst/>
                </a:prstGeom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 rot="5400000" flipH="1" flipV="1">
                  <a:off x="-2635412" y="4726745"/>
                  <a:ext cx="90812" cy="1588"/>
                </a:xfrm>
                <a:prstGeom prst="line">
                  <a:avLst/>
                </a:prstGeom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 rot="5400000" flipH="1" flipV="1">
                  <a:off x="-1580692" y="4725157"/>
                  <a:ext cx="90812" cy="1588"/>
                </a:xfrm>
                <a:prstGeom prst="line">
                  <a:avLst/>
                </a:prstGeom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 rot="5400000" flipH="1" flipV="1">
                  <a:off x="-544614" y="4726745"/>
                  <a:ext cx="90812" cy="1588"/>
                </a:xfrm>
                <a:prstGeom prst="line">
                  <a:avLst/>
                </a:prstGeom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6" name="Group 429"/>
              <p:cNvGrpSpPr/>
              <p:nvPr/>
            </p:nvGrpSpPr>
            <p:grpSpPr>
              <a:xfrm>
                <a:off x="2500658" y="2705744"/>
                <a:ext cx="360000" cy="453988"/>
                <a:chOff x="-2053324" y="4311513"/>
                <a:chExt cx="360000" cy="453988"/>
              </a:xfrm>
            </p:grpSpPr>
            <p:sp>
              <p:nvSpPr>
                <p:cNvPr id="126" name="Rounded Rectangle 125"/>
                <p:cNvSpPr/>
                <p:nvPr/>
              </p:nvSpPr>
              <p:spPr>
                <a:xfrm>
                  <a:off x="-2053324" y="4311513"/>
                  <a:ext cx="360000" cy="360000"/>
                </a:xfrm>
                <a:prstGeom prst="roundRect">
                  <a:avLst/>
                </a:prstGeom>
                <a:effectLst/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7" name="Straight Connector 126"/>
                <p:cNvCxnSpPr/>
                <p:nvPr/>
              </p:nvCxnSpPr>
              <p:spPr>
                <a:xfrm rot="5400000" flipH="1" flipV="1">
                  <a:off x="-1918730" y="4719301"/>
                  <a:ext cx="90812" cy="1588"/>
                </a:xfrm>
                <a:prstGeom prst="line">
                  <a:avLst/>
                </a:prstGeom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7" name="Group 428"/>
              <p:cNvGrpSpPr/>
              <p:nvPr/>
            </p:nvGrpSpPr>
            <p:grpSpPr>
              <a:xfrm>
                <a:off x="2252620" y="2705744"/>
                <a:ext cx="180000" cy="459844"/>
                <a:chOff x="-2301362" y="4311513"/>
                <a:chExt cx="180000" cy="459844"/>
              </a:xfrm>
            </p:grpSpPr>
            <p:sp>
              <p:nvSpPr>
                <p:cNvPr id="124" name="Rounded Rectangle 123"/>
                <p:cNvSpPr/>
                <p:nvPr/>
              </p:nvSpPr>
              <p:spPr>
                <a:xfrm>
                  <a:off x="-2301362" y="4311513"/>
                  <a:ext cx="180000" cy="360000"/>
                </a:xfrm>
                <a:prstGeom prst="roundRect">
                  <a:avLst/>
                </a:prstGeom>
                <a:effectLst/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5" name="Straight Connector 124"/>
                <p:cNvCxnSpPr>
                  <a:endCxn id="124" idx="2"/>
                </p:cNvCxnSpPr>
                <p:nvPr/>
              </p:nvCxnSpPr>
              <p:spPr>
                <a:xfrm rot="5400000" flipH="1" flipV="1">
                  <a:off x="-2264431" y="4720641"/>
                  <a:ext cx="99844" cy="1588"/>
                </a:xfrm>
                <a:prstGeom prst="line">
                  <a:avLst/>
                </a:prstGeom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8" name="Group 430"/>
              <p:cNvGrpSpPr/>
              <p:nvPr/>
            </p:nvGrpSpPr>
            <p:grpSpPr>
              <a:xfrm>
                <a:off x="3176734" y="2708920"/>
                <a:ext cx="720000" cy="458256"/>
                <a:chOff x="-1377248" y="4314689"/>
                <a:chExt cx="720000" cy="458256"/>
              </a:xfrm>
            </p:grpSpPr>
            <p:sp>
              <p:nvSpPr>
                <p:cNvPr id="122" name="Rounded Rectangle 121"/>
                <p:cNvSpPr/>
                <p:nvPr/>
              </p:nvSpPr>
              <p:spPr>
                <a:xfrm>
                  <a:off x="-1377248" y="4314689"/>
                  <a:ext cx="720000" cy="360000"/>
                </a:xfrm>
                <a:prstGeom prst="roundRect">
                  <a:avLst/>
                </a:prstGeom>
                <a:effectLst/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3" name="Straight Connector 122"/>
                <p:cNvCxnSpPr/>
                <p:nvPr/>
              </p:nvCxnSpPr>
              <p:spPr>
                <a:xfrm rot="5400000" flipH="1" flipV="1">
                  <a:off x="-1062654" y="4726745"/>
                  <a:ext cx="90812" cy="1588"/>
                </a:xfrm>
                <a:prstGeom prst="line">
                  <a:avLst/>
                </a:prstGeom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9" name="Rounded Rectangle 118"/>
              <p:cNvSpPr/>
              <p:nvPr/>
            </p:nvSpPr>
            <p:spPr>
              <a:xfrm>
                <a:off x="3167819" y="2703152"/>
                <a:ext cx="720000" cy="360000"/>
              </a:xfrm>
              <a:prstGeom prst="roundRect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ounded Rectangle 119"/>
              <p:cNvSpPr/>
              <p:nvPr/>
            </p:nvSpPr>
            <p:spPr>
              <a:xfrm>
                <a:off x="2491743" y="2703152"/>
                <a:ext cx="360000" cy="360000"/>
              </a:xfrm>
              <a:prstGeom prst="roundRect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ounded Rectangle 120"/>
              <p:cNvSpPr/>
              <p:nvPr/>
            </p:nvSpPr>
            <p:spPr>
              <a:xfrm>
                <a:off x="2243705" y="2703152"/>
                <a:ext cx="180000" cy="360000"/>
              </a:xfrm>
              <a:prstGeom prst="roundRect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1" name="Group 233"/>
            <p:cNvGrpSpPr/>
            <p:nvPr/>
          </p:nvGrpSpPr>
          <p:grpSpPr>
            <a:xfrm>
              <a:off x="5927244" y="3717032"/>
              <a:ext cx="2508015" cy="572293"/>
              <a:chOff x="-2817399" y="4188044"/>
              <a:chExt cx="2508015" cy="572293"/>
            </a:xfrm>
          </p:grpSpPr>
          <p:sp>
            <p:nvSpPr>
              <p:cNvPr id="103" name="Rounded Rectangle 102"/>
              <p:cNvSpPr/>
              <p:nvPr/>
            </p:nvSpPr>
            <p:spPr>
              <a:xfrm>
                <a:off x="-2817399" y="4188044"/>
                <a:ext cx="2508015" cy="572293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ounded Rectangle 103"/>
              <p:cNvSpPr/>
              <p:nvPr/>
            </p:nvSpPr>
            <p:spPr>
              <a:xfrm>
                <a:off x="-771599" y="4264244"/>
                <a:ext cx="18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ounded Rectangle 104"/>
              <p:cNvSpPr/>
              <p:nvPr/>
            </p:nvSpPr>
            <p:spPr>
              <a:xfrm>
                <a:off x="-2775399" y="4264244"/>
                <a:ext cx="72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ounded Rectangle 105"/>
              <p:cNvSpPr/>
              <p:nvPr/>
            </p:nvSpPr>
            <p:spPr>
              <a:xfrm>
                <a:off x="-531399" y="4264244"/>
                <a:ext cx="180000" cy="360000"/>
              </a:xfrm>
              <a:prstGeom prst="roundRect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ounded Rectangle 106"/>
              <p:cNvSpPr/>
              <p:nvPr/>
            </p:nvSpPr>
            <p:spPr>
              <a:xfrm>
                <a:off x="-1281799" y="4264244"/>
                <a:ext cx="450000" cy="360000"/>
              </a:xfrm>
              <a:prstGeom prst="roundRect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ounded Rectangle 107"/>
              <p:cNvSpPr/>
              <p:nvPr/>
            </p:nvSpPr>
            <p:spPr>
              <a:xfrm>
                <a:off x="-1521999" y="4264244"/>
                <a:ext cx="18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ounded Rectangle 108"/>
              <p:cNvSpPr/>
              <p:nvPr/>
            </p:nvSpPr>
            <p:spPr>
              <a:xfrm>
                <a:off x="-1979199" y="4264244"/>
                <a:ext cx="36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0" name="Straight Connector 109"/>
              <p:cNvCxnSpPr/>
              <p:nvPr/>
            </p:nvCxnSpPr>
            <p:spPr>
              <a:xfrm>
                <a:off x="-2416193" y="4716644"/>
                <a:ext cx="1735388" cy="1588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5400000" flipH="1" flipV="1">
                <a:off x="-2460805" y="4668856"/>
                <a:ext cx="90812" cy="1588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5400000" flipH="1" flipV="1">
                <a:off x="-1844605" y="4672032"/>
                <a:ext cx="90812" cy="1588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 rot="5400000" flipH="1" flipV="1">
                <a:off x="-1479787" y="4672032"/>
                <a:ext cx="90812" cy="1588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>
                <a:endCxn id="104" idx="2"/>
              </p:cNvCxnSpPr>
              <p:nvPr/>
            </p:nvCxnSpPr>
            <p:spPr>
              <a:xfrm rot="5400000" flipH="1" flipV="1">
                <a:off x="-732315" y="4673372"/>
                <a:ext cx="99844" cy="1588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2" name="TextBox 101"/>
            <p:cNvSpPr txBox="1"/>
            <p:nvPr/>
          </p:nvSpPr>
          <p:spPr>
            <a:xfrm>
              <a:off x="6787811" y="2492896"/>
              <a:ext cx="7507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heap</a:t>
              </a:r>
              <a:endParaRPr lang="en-US" dirty="0"/>
            </a:p>
          </p:txBody>
        </p:sp>
      </p:grpSp>
      <p:cxnSp>
        <p:nvCxnSpPr>
          <p:cNvPr id="140" name="Straight Arrow Connector 139"/>
          <p:cNvCxnSpPr>
            <a:stCxn id="91" idx="5"/>
            <a:endCxn id="121" idx="1"/>
          </p:cNvCxnSpPr>
          <p:nvPr/>
        </p:nvCxnSpPr>
        <p:spPr>
          <a:xfrm>
            <a:off x="2697120" y="1861790"/>
            <a:ext cx="1584083" cy="4158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stCxn id="95" idx="6"/>
          </p:cNvCxnSpPr>
          <p:nvPr/>
        </p:nvCxnSpPr>
        <p:spPr>
          <a:xfrm>
            <a:off x="2708463" y="2457181"/>
            <a:ext cx="2616808" cy="3489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>
            <a:off x="2699792" y="2132856"/>
            <a:ext cx="1337114" cy="2201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97" idx="5"/>
          </p:cNvCxnSpPr>
          <p:nvPr/>
        </p:nvCxnSpPr>
        <p:spPr>
          <a:xfrm>
            <a:off x="2697120" y="2795042"/>
            <a:ext cx="1407977" cy="1642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6091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Mostly-Copying Semi Space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/>
              <a:t>a</a:t>
            </a:r>
            <a:r>
              <a:rPr lang="en-US" sz="2800" dirty="0" smtClean="0"/>
              <a:t>.k.a. Bartlett-style</a:t>
            </a:r>
            <a:r>
              <a:rPr lang="en-US" sz="2800" dirty="0"/>
              <a:t>,</a:t>
            </a:r>
            <a:r>
              <a:rPr lang="en-US" sz="2800" dirty="0" smtClean="0"/>
              <a:t> </a:t>
            </a:r>
            <a:r>
              <a:rPr lang="en-US" sz="2800" dirty="0"/>
              <a:t>with many variants</a:t>
            </a:r>
          </a:p>
          <a:p>
            <a:r>
              <a:rPr lang="en-US" sz="2800" dirty="0" smtClean="0"/>
              <a:t>Problems</a:t>
            </a:r>
          </a:p>
          <a:p>
            <a:pPr lvl="1">
              <a:buClr>
                <a:srgbClr val="FF0000"/>
              </a:buClr>
              <a:buFont typeface="Lucida Grande"/>
              <a:buChar char="✘"/>
            </a:pPr>
            <a:r>
              <a:rPr lang="en-US" sz="2400" dirty="0" smtClean="0"/>
              <a:t>Semi-space suffers from huge collection cost</a:t>
            </a:r>
          </a:p>
          <a:p>
            <a:pPr lvl="1">
              <a:buClr>
                <a:srgbClr val="FF0000"/>
              </a:buClr>
              <a:buFont typeface="Lucida Grande"/>
              <a:buChar char="✘"/>
            </a:pPr>
            <a:r>
              <a:rPr lang="en-US" sz="2400" dirty="0" smtClean="0"/>
              <a:t>Poor performance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267744" y="1556792"/>
            <a:ext cx="4464496" cy="1944216"/>
            <a:chOff x="323528" y="1916832"/>
            <a:chExt cx="4044974" cy="1944216"/>
          </a:xfrm>
        </p:grpSpPr>
        <p:sp>
          <p:nvSpPr>
            <p:cNvPr id="6" name="Rounded Rectangle 5"/>
            <p:cNvSpPr/>
            <p:nvPr/>
          </p:nvSpPr>
          <p:spPr>
            <a:xfrm>
              <a:off x="1547664" y="2379136"/>
              <a:ext cx="2820838" cy="1481912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731807" y="2490859"/>
              <a:ext cx="2508015" cy="572293"/>
            </a:xfrm>
            <a:prstGeom prst="roundRect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773807" y="2567059"/>
              <a:ext cx="720000" cy="360000"/>
            </a:xfrm>
            <a:prstGeom prst="roundRect">
              <a:avLst/>
            </a:prstGeom>
            <a:ln>
              <a:solidFill>
                <a:schemeClr val="accent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027207" y="2567059"/>
              <a:ext cx="180000" cy="360000"/>
            </a:xfrm>
            <a:prstGeom prst="roundRect">
              <a:avLst/>
            </a:prstGeom>
            <a:ln>
              <a:solidFill>
                <a:schemeClr val="accent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570007" y="2567059"/>
              <a:ext cx="360000" cy="360000"/>
            </a:xfrm>
            <a:prstGeom prst="roundRect">
              <a:avLst/>
            </a:prstGeom>
            <a:ln>
              <a:solidFill>
                <a:schemeClr val="accent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731807" y="3144739"/>
              <a:ext cx="2508015" cy="572293"/>
            </a:xfrm>
            <a:prstGeom prst="roundRect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363607" y="3212976"/>
              <a:ext cx="180000" cy="360000"/>
            </a:xfrm>
            <a:prstGeom prst="roundRect">
              <a:avLst/>
            </a:prstGeom>
            <a:ln>
              <a:solidFill>
                <a:schemeClr val="accent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875863" y="3212976"/>
              <a:ext cx="360000" cy="360000"/>
            </a:xfrm>
            <a:prstGeom prst="roundRect">
              <a:avLst/>
            </a:prstGeom>
            <a:ln>
              <a:solidFill>
                <a:schemeClr val="accent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41166" y="2204864"/>
              <a:ext cx="535979" cy="122832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670620" y="2328217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70620" y="2476106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670620" y="2623995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70620" y="2771884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70620" y="2919773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70620" y="3067662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70620" y="3215552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23528" y="3491716"/>
              <a:ext cx="774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roots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483768" y="1916832"/>
              <a:ext cx="7507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heap</a:t>
              </a:r>
              <a:endParaRPr lang="en-US" dirty="0"/>
            </a:p>
          </p:txBody>
        </p:sp>
      </p:grpSp>
      <p:cxnSp>
        <p:nvCxnSpPr>
          <p:cNvPr id="28" name="Straight Arrow Connector 27"/>
          <p:cNvCxnSpPr>
            <a:endCxn id="8" idx="1"/>
          </p:cNvCxnSpPr>
          <p:nvPr/>
        </p:nvCxnSpPr>
        <p:spPr>
          <a:xfrm>
            <a:off x="2706324" y="2004181"/>
            <a:ext cx="1162114" cy="3828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2699792" y="2564904"/>
            <a:ext cx="3205671" cy="3063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7" name="Picture 26" descr="Unknown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0000" y1="61972" x2="70000" y2="61972"/>
                        <a14:backgroundMark x1="60000" y1="56808" x2="60000" y2="56808"/>
                        <a14:backgroundMark x1="44333" y1="69014" x2="44333" y2="690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281" y="2019096"/>
            <a:ext cx="719838" cy="511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786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7463859"/>
              </p:ext>
            </p:extLst>
          </p:nvPr>
        </p:nvGraphicFramePr>
        <p:xfrm>
          <a:off x="3059832" y="1384176"/>
          <a:ext cx="5832648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0320"/>
                <a:gridCol w="1440160"/>
                <a:gridCol w="151216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All</a:t>
                      </a:r>
                      <a:r>
                        <a:rPr lang="en-US" sz="2400" baseline="0" dirty="0" smtClean="0"/>
                        <a:t> exact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Unique exact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98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0.45x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All</a:t>
                      </a:r>
                      <a:r>
                        <a:rPr lang="en-US" sz="2400" baseline="0" dirty="0" smtClean="0"/>
                        <a:t> cons.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461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2.12x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Unique</a:t>
                      </a:r>
                      <a:r>
                        <a:rPr lang="en-US" sz="2400" baseline="0" dirty="0" smtClean="0"/>
                        <a:t> cons.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157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1.6x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40326"/>
            <a:ext cx="2133600" cy="365125"/>
          </a:xfrm>
        </p:spPr>
        <p:txBody>
          <a:bodyPr/>
          <a:lstStyle/>
          <a:p>
            <a:fld id="{831E3114-D1FF-A44E-A8B0-52B95EB67824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9161954"/>
              </p:ext>
            </p:extLst>
          </p:nvPr>
        </p:nvGraphicFramePr>
        <p:xfrm>
          <a:off x="3059832" y="3400400"/>
          <a:ext cx="5904656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0319"/>
                <a:gridCol w="1440160"/>
                <a:gridCol w="1584177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44 KB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0.02%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7027844"/>
              </p:ext>
            </p:extLst>
          </p:nvPr>
        </p:nvGraphicFramePr>
        <p:xfrm>
          <a:off x="3059831" y="4051920"/>
          <a:ext cx="5904657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0319"/>
                <a:gridCol w="1440160"/>
                <a:gridCol w="1584178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Actual pinned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14 KB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0.05%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2225375"/>
              </p:ext>
            </p:extLst>
          </p:nvPr>
        </p:nvGraphicFramePr>
        <p:xfrm>
          <a:off x="3059831" y="4725144"/>
          <a:ext cx="5904657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0320"/>
                <a:gridCol w="1440160"/>
                <a:gridCol w="1584177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MCC pinned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462</a:t>
                      </a:r>
                      <a:r>
                        <a:rPr lang="en-US" sz="2400" baseline="0" dirty="0" smtClean="0"/>
                        <a:t> KB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2.1%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MCC false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pinned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282</a:t>
                      </a:r>
                      <a:r>
                        <a:rPr lang="en-US" sz="2400" baseline="0" dirty="0" smtClean="0"/>
                        <a:t> KB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1971058"/>
              </p:ext>
            </p:extLst>
          </p:nvPr>
        </p:nvGraphicFramePr>
        <p:xfrm>
          <a:off x="3059831" y="5780112"/>
          <a:ext cx="5904657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0318"/>
                <a:gridCol w="1440160"/>
                <a:gridCol w="1584179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Immix pinned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36 KB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rgbClr val="008000"/>
                          </a:solidFill>
                        </a:rPr>
                        <a:t>0.2%</a:t>
                      </a:r>
                      <a:endParaRPr lang="en-US" sz="2400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5496" y="3356992"/>
            <a:ext cx="3059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Excess retention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5496" y="4077072"/>
            <a:ext cx="3059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Pinning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5496" y="1412776"/>
            <a:ext cx="3059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Roots</a:t>
            </a:r>
            <a:endParaRPr lang="en-US" sz="2400" b="1" dirty="0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Cost of </a:t>
            </a:r>
            <a:r>
              <a:rPr lang="en-US" dirty="0" smtClean="0"/>
              <a:t>Conservatism</a:t>
            </a:r>
            <a:br>
              <a:rPr lang="en-US" dirty="0" smtClean="0"/>
            </a:br>
            <a:r>
              <a:rPr lang="en-US" sz="2200" b="0" dirty="0" smtClean="0"/>
              <a:t>averaged over 20 Java benchmarks</a:t>
            </a:r>
            <a:endParaRPr lang="en-US" sz="3100" dirty="0"/>
          </a:p>
        </p:txBody>
      </p:sp>
      <p:sp>
        <p:nvSpPr>
          <p:cNvPr id="19" name="TextBox 18"/>
          <p:cNvSpPr txBox="1"/>
          <p:nvPr/>
        </p:nvSpPr>
        <p:spPr>
          <a:xfrm>
            <a:off x="179512" y="6269250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The direct cost of conservatism is very low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402866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Heap Organization is Key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14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475946" y="3102905"/>
            <a:ext cx="7043351" cy="1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46718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703980" y="5785372"/>
            <a:ext cx="1260000" cy="540000"/>
            <a:chOff x="6188057" y="2335408"/>
            <a:chExt cx="2820838" cy="1481912"/>
          </a:xfrm>
        </p:grpSpPr>
        <p:sp>
          <p:nvSpPr>
            <p:cNvPr id="10" name="Rounded Rectangle 9"/>
            <p:cNvSpPr/>
            <p:nvPr/>
          </p:nvSpPr>
          <p:spPr>
            <a:xfrm>
              <a:off x="6188057" y="2335408"/>
              <a:ext cx="2820838" cy="1481912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6372200" y="2490859"/>
              <a:ext cx="2508015" cy="572293"/>
            </a:xfrm>
            <a:prstGeom prst="roundRect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6414200" y="2567059"/>
              <a:ext cx="720000" cy="360000"/>
            </a:xfrm>
            <a:prstGeom prst="roundRect">
              <a:avLst/>
            </a:prstGeom>
            <a:ln>
              <a:solidFill>
                <a:schemeClr val="accent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7667600" y="2567059"/>
              <a:ext cx="180000" cy="360000"/>
            </a:xfrm>
            <a:prstGeom prst="roundRect">
              <a:avLst/>
            </a:prstGeom>
            <a:ln>
              <a:solidFill>
                <a:schemeClr val="accent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7210400" y="2567059"/>
              <a:ext cx="360000" cy="360000"/>
            </a:xfrm>
            <a:prstGeom prst="roundRect">
              <a:avLst/>
            </a:prstGeom>
            <a:ln>
              <a:solidFill>
                <a:schemeClr val="accent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6372200" y="3140877"/>
              <a:ext cx="2508015" cy="57229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400038" y="5763713"/>
            <a:ext cx="1260000" cy="540000"/>
            <a:chOff x="1535140" y="2523152"/>
            <a:chExt cx="2820838" cy="1481912"/>
          </a:xfrm>
        </p:grpSpPr>
        <p:sp>
          <p:nvSpPr>
            <p:cNvPr id="17" name="Rounded Rectangle 16"/>
            <p:cNvSpPr/>
            <p:nvPr/>
          </p:nvSpPr>
          <p:spPr>
            <a:xfrm>
              <a:off x="1535140" y="2523152"/>
              <a:ext cx="2820838" cy="1481912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678774" y="2629544"/>
              <a:ext cx="2508015" cy="572293"/>
              <a:chOff x="1678774" y="2629544"/>
              <a:chExt cx="2508015" cy="572293"/>
            </a:xfrm>
          </p:grpSpPr>
          <p:grpSp>
            <p:nvGrpSpPr>
              <p:cNvPr id="32" name="Group 418"/>
              <p:cNvGrpSpPr/>
              <p:nvPr/>
            </p:nvGrpSpPr>
            <p:grpSpPr>
              <a:xfrm>
                <a:off x="1678774" y="2629544"/>
                <a:ext cx="2508015" cy="572293"/>
                <a:chOff x="-2875208" y="4235313"/>
                <a:chExt cx="2508015" cy="572293"/>
              </a:xfrm>
            </p:grpSpPr>
            <p:sp>
              <p:nvSpPr>
                <p:cNvPr id="45" name="Rounded Rectangle 44"/>
                <p:cNvSpPr/>
                <p:nvPr/>
              </p:nvSpPr>
              <p:spPr>
                <a:xfrm>
                  <a:off x="-2875208" y="4235313"/>
                  <a:ext cx="2508015" cy="572293"/>
                </a:xfrm>
                <a:prstGeom prst="round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ounded Rectangle 45"/>
                <p:cNvSpPr/>
                <p:nvPr/>
              </p:nvSpPr>
              <p:spPr>
                <a:xfrm>
                  <a:off x="-589208" y="4311513"/>
                  <a:ext cx="180000" cy="360000"/>
                </a:xfrm>
                <a:prstGeom prst="roundRect">
                  <a:avLst/>
                </a:prstGeom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Rounded Rectangle 46"/>
                <p:cNvSpPr/>
                <p:nvPr/>
              </p:nvSpPr>
              <p:spPr>
                <a:xfrm>
                  <a:off x="-2819400" y="4311513"/>
                  <a:ext cx="450000" cy="360000"/>
                </a:xfrm>
                <a:prstGeom prst="roundRect">
                  <a:avLst/>
                </a:prstGeom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ounded Rectangle 47"/>
                <p:cNvSpPr/>
                <p:nvPr/>
              </p:nvSpPr>
              <p:spPr>
                <a:xfrm>
                  <a:off x="-1625286" y="4311513"/>
                  <a:ext cx="180000" cy="360000"/>
                </a:xfrm>
                <a:prstGeom prst="roundRect">
                  <a:avLst/>
                </a:prstGeom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-2590800" y="4771357"/>
                  <a:ext cx="2092386" cy="1588"/>
                </a:xfrm>
                <a:prstGeom prst="line">
                  <a:avLst/>
                </a:prstGeom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5400000" flipH="1" flipV="1">
                  <a:off x="-2635412" y="4726745"/>
                  <a:ext cx="90812" cy="1588"/>
                </a:xfrm>
                <a:prstGeom prst="line">
                  <a:avLst/>
                </a:prstGeom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rot="5400000" flipH="1" flipV="1">
                  <a:off x="-1580692" y="4725157"/>
                  <a:ext cx="90812" cy="1588"/>
                </a:xfrm>
                <a:prstGeom prst="line">
                  <a:avLst/>
                </a:prstGeom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5400000" flipH="1" flipV="1">
                  <a:off x="-544614" y="4726745"/>
                  <a:ext cx="90812" cy="1588"/>
                </a:xfrm>
                <a:prstGeom prst="line">
                  <a:avLst/>
                </a:prstGeom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Group 429"/>
              <p:cNvGrpSpPr/>
              <p:nvPr/>
            </p:nvGrpSpPr>
            <p:grpSpPr>
              <a:xfrm>
                <a:off x="2500658" y="2705744"/>
                <a:ext cx="360000" cy="453988"/>
                <a:chOff x="-2053324" y="4311513"/>
                <a:chExt cx="360000" cy="453988"/>
              </a:xfrm>
            </p:grpSpPr>
            <p:sp>
              <p:nvSpPr>
                <p:cNvPr id="43" name="Rounded Rectangle 42"/>
                <p:cNvSpPr/>
                <p:nvPr/>
              </p:nvSpPr>
              <p:spPr>
                <a:xfrm>
                  <a:off x="-2053324" y="4311513"/>
                  <a:ext cx="360000" cy="360000"/>
                </a:xfrm>
                <a:prstGeom prst="roundRect">
                  <a:avLst/>
                </a:prstGeom>
                <a:effectLst/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4" name="Straight Connector 43"/>
                <p:cNvCxnSpPr/>
                <p:nvPr/>
              </p:nvCxnSpPr>
              <p:spPr>
                <a:xfrm rot="5400000" flipH="1" flipV="1">
                  <a:off x="-1918730" y="4719301"/>
                  <a:ext cx="90812" cy="1588"/>
                </a:xfrm>
                <a:prstGeom prst="line">
                  <a:avLst/>
                </a:prstGeom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Group 428"/>
              <p:cNvGrpSpPr/>
              <p:nvPr/>
            </p:nvGrpSpPr>
            <p:grpSpPr>
              <a:xfrm>
                <a:off x="2252620" y="2705744"/>
                <a:ext cx="180000" cy="459844"/>
                <a:chOff x="-2301362" y="4311513"/>
                <a:chExt cx="180000" cy="459844"/>
              </a:xfrm>
            </p:grpSpPr>
            <p:sp>
              <p:nvSpPr>
                <p:cNvPr id="41" name="Rounded Rectangle 40"/>
                <p:cNvSpPr/>
                <p:nvPr/>
              </p:nvSpPr>
              <p:spPr>
                <a:xfrm>
                  <a:off x="-2301362" y="4311513"/>
                  <a:ext cx="180000" cy="360000"/>
                </a:xfrm>
                <a:prstGeom prst="roundRect">
                  <a:avLst/>
                </a:prstGeom>
                <a:effectLst/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2" name="Straight Connector 41"/>
                <p:cNvCxnSpPr>
                  <a:endCxn id="41" idx="2"/>
                </p:cNvCxnSpPr>
                <p:nvPr/>
              </p:nvCxnSpPr>
              <p:spPr>
                <a:xfrm rot="5400000" flipH="1" flipV="1">
                  <a:off x="-2264431" y="4720641"/>
                  <a:ext cx="99844" cy="1588"/>
                </a:xfrm>
                <a:prstGeom prst="line">
                  <a:avLst/>
                </a:prstGeom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" name="Group 430"/>
              <p:cNvGrpSpPr/>
              <p:nvPr/>
            </p:nvGrpSpPr>
            <p:grpSpPr>
              <a:xfrm>
                <a:off x="3176734" y="2708920"/>
                <a:ext cx="720000" cy="458256"/>
                <a:chOff x="-1377248" y="4314689"/>
                <a:chExt cx="720000" cy="458256"/>
              </a:xfrm>
            </p:grpSpPr>
            <p:sp>
              <p:nvSpPr>
                <p:cNvPr id="39" name="Rounded Rectangle 38"/>
                <p:cNvSpPr/>
                <p:nvPr/>
              </p:nvSpPr>
              <p:spPr>
                <a:xfrm>
                  <a:off x="-1377248" y="4314689"/>
                  <a:ext cx="720000" cy="360000"/>
                </a:xfrm>
                <a:prstGeom prst="roundRect">
                  <a:avLst/>
                </a:prstGeom>
                <a:effectLst/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-1062654" y="4726745"/>
                  <a:ext cx="90812" cy="1588"/>
                </a:xfrm>
                <a:prstGeom prst="line">
                  <a:avLst/>
                </a:prstGeom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" name="Rounded Rectangle 35"/>
              <p:cNvSpPr/>
              <p:nvPr/>
            </p:nvSpPr>
            <p:spPr>
              <a:xfrm>
                <a:off x="3167819" y="2703152"/>
                <a:ext cx="720000" cy="360000"/>
              </a:xfrm>
              <a:prstGeom prst="roundRect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ounded Rectangle 36"/>
              <p:cNvSpPr/>
              <p:nvPr/>
            </p:nvSpPr>
            <p:spPr>
              <a:xfrm>
                <a:off x="2491743" y="2703152"/>
                <a:ext cx="360000" cy="360000"/>
              </a:xfrm>
              <a:prstGeom prst="roundRect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>
                <a:off x="2243705" y="2703152"/>
                <a:ext cx="180000" cy="360000"/>
              </a:xfrm>
              <a:prstGeom prst="roundRect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233"/>
            <p:cNvGrpSpPr/>
            <p:nvPr/>
          </p:nvGrpSpPr>
          <p:grpSpPr>
            <a:xfrm>
              <a:off x="1678774" y="3284984"/>
              <a:ext cx="2508015" cy="572293"/>
              <a:chOff x="-2817399" y="4188044"/>
              <a:chExt cx="2508015" cy="572293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-2817399" y="4188044"/>
                <a:ext cx="2508015" cy="572293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-771599" y="4264244"/>
                <a:ext cx="18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-2775399" y="4264244"/>
                <a:ext cx="72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-531399" y="4264244"/>
                <a:ext cx="180000" cy="360000"/>
              </a:xfrm>
              <a:prstGeom prst="roundRect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-1281799" y="4264244"/>
                <a:ext cx="450000" cy="360000"/>
              </a:xfrm>
              <a:prstGeom prst="roundRect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-1521999" y="4264244"/>
                <a:ext cx="18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-1979199" y="4264244"/>
                <a:ext cx="36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-2416193" y="4716644"/>
                <a:ext cx="1735388" cy="1588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-2460805" y="4668856"/>
                <a:ext cx="90812" cy="1588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-1844605" y="4672032"/>
                <a:ext cx="90812" cy="1588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 flipH="1" flipV="1">
                <a:off x="-1479787" y="4672032"/>
                <a:ext cx="90812" cy="1588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endCxn id="21" idx="2"/>
              </p:cNvCxnSpPr>
              <p:nvPr/>
            </p:nvCxnSpPr>
            <p:spPr>
              <a:xfrm rot="5400000" flipH="1" flipV="1">
                <a:off x="-732315" y="4673372"/>
                <a:ext cx="99844" cy="1588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3" name="Group 52"/>
          <p:cNvGrpSpPr/>
          <p:nvPr/>
        </p:nvGrpSpPr>
        <p:grpSpPr>
          <a:xfrm>
            <a:off x="7252669" y="5761268"/>
            <a:ext cx="1260000" cy="540000"/>
            <a:chOff x="1606501" y="4683392"/>
            <a:chExt cx="2820838" cy="1481912"/>
          </a:xfrm>
        </p:grpSpPr>
        <p:sp>
          <p:nvSpPr>
            <p:cNvPr id="54" name="Rounded Rectangle 53"/>
            <p:cNvSpPr/>
            <p:nvPr/>
          </p:nvSpPr>
          <p:spPr>
            <a:xfrm>
              <a:off x="1606501" y="4683392"/>
              <a:ext cx="2820838" cy="1481912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1750135" y="4789784"/>
              <a:ext cx="2508015" cy="572293"/>
              <a:chOff x="1678774" y="2629544"/>
              <a:chExt cx="2508015" cy="572293"/>
            </a:xfrm>
          </p:grpSpPr>
          <p:grpSp>
            <p:nvGrpSpPr>
              <p:cNvPr id="64" name="Group 418"/>
              <p:cNvGrpSpPr/>
              <p:nvPr/>
            </p:nvGrpSpPr>
            <p:grpSpPr>
              <a:xfrm>
                <a:off x="1678774" y="2629544"/>
                <a:ext cx="2508015" cy="572293"/>
                <a:chOff x="-2875208" y="4235313"/>
                <a:chExt cx="2508015" cy="572293"/>
              </a:xfrm>
            </p:grpSpPr>
            <p:sp>
              <p:nvSpPr>
                <p:cNvPr id="71" name="Rounded Rectangle 70"/>
                <p:cNvSpPr/>
                <p:nvPr/>
              </p:nvSpPr>
              <p:spPr>
                <a:xfrm>
                  <a:off x="-2875208" y="4235313"/>
                  <a:ext cx="2508015" cy="572293"/>
                </a:xfrm>
                <a:prstGeom prst="round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Rounded Rectangle 71"/>
                <p:cNvSpPr/>
                <p:nvPr/>
              </p:nvSpPr>
              <p:spPr>
                <a:xfrm>
                  <a:off x="-589208" y="4311513"/>
                  <a:ext cx="180000" cy="360000"/>
                </a:xfrm>
                <a:prstGeom prst="roundRect">
                  <a:avLst/>
                </a:prstGeom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Rounded Rectangle 72"/>
                <p:cNvSpPr/>
                <p:nvPr/>
              </p:nvSpPr>
              <p:spPr>
                <a:xfrm>
                  <a:off x="-2819400" y="4311513"/>
                  <a:ext cx="450000" cy="360000"/>
                </a:xfrm>
                <a:prstGeom prst="roundRect">
                  <a:avLst/>
                </a:prstGeom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Rounded Rectangle 73"/>
                <p:cNvSpPr/>
                <p:nvPr/>
              </p:nvSpPr>
              <p:spPr>
                <a:xfrm>
                  <a:off x="-1625286" y="4311513"/>
                  <a:ext cx="180000" cy="360000"/>
                </a:xfrm>
                <a:prstGeom prst="roundRect">
                  <a:avLst/>
                </a:prstGeom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5" name="Rounded Rectangle 64"/>
              <p:cNvSpPr/>
              <p:nvPr/>
            </p:nvSpPr>
            <p:spPr>
              <a:xfrm>
                <a:off x="2500658" y="2705744"/>
                <a:ext cx="36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ounded Rectangle 65"/>
              <p:cNvSpPr/>
              <p:nvPr/>
            </p:nvSpPr>
            <p:spPr>
              <a:xfrm>
                <a:off x="2252620" y="2705744"/>
                <a:ext cx="18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ounded Rectangle 66"/>
              <p:cNvSpPr/>
              <p:nvPr/>
            </p:nvSpPr>
            <p:spPr>
              <a:xfrm>
                <a:off x="3176734" y="2708920"/>
                <a:ext cx="72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ounded Rectangle 67"/>
              <p:cNvSpPr/>
              <p:nvPr/>
            </p:nvSpPr>
            <p:spPr>
              <a:xfrm>
                <a:off x="3167819" y="2703152"/>
                <a:ext cx="720000" cy="360000"/>
              </a:xfrm>
              <a:prstGeom prst="roundRect">
                <a:avLst/>
              </a:prstGeom>
              <a:ln>
                <a:solidFill>
                  <a:srgbClr val="55992B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ounded Rectangle 68"/>
              <p:cNvSpPr/>
              <p:nvPr/>
            </p:nvSpPr>
            <p:spPr>
              <a:xfrm>
                <a:off x="2491743" y="2703152"/>
                <a:ext cx="360000" cy="360000"/>
              </a:xfrm>
              <a:prstGeom prst="roundRect">
                <a:avLst/>
              </a:prstGeom>
              <a:ln>
                <a:solidFill>
                  <a:srgbClr val="55992B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ounded Rectangle 69"/>
              <p:cNvSpPr/>
              <p:nvPr/>
            </p:nvSpPr>
            <p:spPr>
              <a:xfrm>
                <a:off x="2243705" y="2703152"/>
                <a:ext cx="180000" cy="360000"/>
              </a:xfrm>
              <a:prstGeom prst="roundRect">
                <a:avLst/>
              </a:prstGeom>
              <a:ln>
                <a:solidFill>
                  <a:srgbClr val="55992B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233"/>
            <p:cNvGrpSpPr/>
            <p:nvPr/>
          </p:nvGrpSpPr>
          <p:grpSpPr>
            <a:xfrm>
              <a:off x="1750135" y="5445224"/>
              <a:ext cx="2508015" cy="572293"/>
              <a:chOff x="-2817399" y="4188044"/>
              <a:chExt cx="2508015" cy="572293"/>
            </a:xfrm>
          </p:grpSpPr>
          <p:sp>
            <p:nvSpPr>
              <p:cNvPr id="57" name="Rounded Rectangle 56"/>
              <p:cNvSpPr/>
              <p:nvPr/>
            </p:nvSpPr>
            <p:spPr>
              <a:xfrm>
                <a:off x="-2817399" y="4188044"/>
                <a:ext cx="2508015" cy="572293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ounded Rectangle 57"/>
              <p:cNvSpPr/>
              <p:nvPr/>
            </p:nvSpPr>
            <p:spPr>
              <a:xfrm>
                <a:off x="-771599" y="4264244"/>
                <a:ext cx="18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ounded Rectangle 58"/>
              <p:cNvSpPr/>
              <p:nvPr/>
            </p:nvSpPr>
            <p:spPr>
              <a:xfrm>
                <a:off x="-2775399" y="4264244"/>
                <a:ext cx="72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ounded Rectangle 59"/>
              <p:cNvSpPr/>
              <p:nvPr/>
            </p:nvSpPr>
            <p:spPr>
              <a:xfrm>
                <a:off x="-531399" y="4264244"/>
                <a:ext cx="180000" cy="360000"/>
              </a:xfrm>
              <a:prstGeom prst="roundRect">
                <a:avLst/>
              </a:prstGeom>
              <a:ln>
                <a:solidFill>
                  <a:srgbClr val="55992B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ounded Rectangle 60"/>
              <p:cNvSpPr/>
              <p:nvPr/>
            </p:nvSpPr>
            <p:spPr>
              <a:xfrm>
                <a:off x="-1281799" y="4264244"/>
                <a:ext cx="450000" cy="360000"/>
              </a:xfrm>
              <a:prstGeom prst="roundRect">
                <a:avLst/>
              </a:prstGeom>
              <a:ln>
                <a:solidFill>
                  <a:srgbClr val="55992B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ounded Rectangle 61"/>
              <p:cNvSpPr/>
              <p:nvPr/>
            </p:nvSpPr>
            <p:spPr>
              <a:xfrm>
                <a:off x="-1521999" y="4264244"/>
                <a:ext cx="18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ounded Rectangle 62"/>
              <p:cNvSpPr/>
              <p:nvPr/>
            </p:nvSpPr>
            <p:spPr>
              <a:xfrm>
                <a:off x="-1979199" y="4264244"/>
                <a:ext cx="36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36472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category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00C000"/>
              </a:buClr>
              <a:buFont typeface="Lucida Grande"/>
              <a:buChar char="✔"/>
            </a:pPr>
            <a:r>
              <a:rPr lang="en-US" sz="2800" dirty="0" smtClean="0"/>
              <a:t>Real source of performance overhead is not conservatism but heap organization</a:t>
            </a:r>
          </a:p>
          <a:p>
            <a:r>
              <a:rPr lang="en-US" sz="2800" dirty="0" smtClean="0"/>
              <a:t>Design and implementation of</a:t>
            </a:r>
          </a:p>
          <a:p>
            <a:pPr lvl="1"/>
            <a:r>
              <a:rPr lang="en-US" sz="2400" dirty="0"/>
              <a:t>C</a:t>
            </a:r>
            <a:r>
              <a:rPr lang="en-US" sz="2400" dirty="0" smtClean="0"/>
              <a:t>onservative Immix collectors</a:t>
            </a:r>
          </a:p>
          <a:p>
            <a:pPr lvl="1"/>
            <a:r>
              <a:rPr lang="en-US" sz="2400" dirty="0"/>
              <a:t>C</a:t>
            </a:r>
            <a:r>
              <a:rPr lang="en-US" sz="2400" dirty="0" smtClean="0"/>
              <a:t>onservative </a:t>
            </a:r>
            <a:r>
              <a:rPr lang="en-US" sz="2400" dirty="0"/>
              <a:t>reference </a:t>
            </a:r>
            <a:r>
              <a:rPr lang="en-US" sz="2400" dirty="0" smtClean="0"/>
              <a:t>counting</a:t>
            </a:r>
            <a:endParaRPr lang="en-US" sz="2400" dirty="0"/>
          </a:p>
          <a:p>
            <a:r>
              <a:rPr lang="en-US" sz="2800" dirty="0" smtClean="0"/>
              <a:t>Evaluation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641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447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Design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86A1-FD3E-AA4A-B9E6-C86149DBB70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6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71"/>
    </mc:Choice>
    <mc:Fallback xmlns="">
      <p:transition xmlns:p14="http://schemas.microsoft.com/office/powerpoint/2010/main" spd="slow" advTm="497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Object map filters ambiguous references</a:t>
            </a:r>
          </a:p>
          <a:p>
            <a:pPr lvl="1"/>
            <a:r>
              <a:rPr lang="en-US" sz="2400" dirty="0"/>
              <a:t>B</a:t>
            </a:r>
            <a:r>
              <a:rPr lang="en-US" sz="2400" dirty="0" smtClean="0"/>
              <a:t>itmap records locations </a:t>
            </a:r>
            <a:r>
              <a:rPr lang="en-US" sz="2400" dirty="0"/>
              <a:t>of all </a:t>
            </a:r>
            <a:r>
              <a:rPr lang="en-US" sz="2400" dirty="0" smtClean="0"/>
              <a:t>live objects </a:t>
            </a:r>
          </a:p>
          <a:p>
            <a:pPr lvl="1"/>
            <a:r>
              <a:rPr lang="en-US" sz="2400" dirty="0"/>
              <a:t>A</a:t>
            </a:r>
            <a:r>
              <a:rPr lang="en-US" sz="2400" dirty="0" smtClean="0"/>
              <a:t>llocator sets bit encoding object start address</a:t>
            </a:r>
          </a:p>
          <a:p>
            <a:pPr lvl="1"/>
            <a:r>
              <a:rPr lang="en-US" sz="2400" dirty="0" smtClean="0"/>
              <a:t>Collector clears bit for dead objects 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221142" y="1580613"/>
            <a:ext cx="4223066" cy="1848386"/>
            <a:chOff x="4670384" y="4771070"/>
            <a:chExt cx="3934064" cy="1970298"/>
          </a:xfrm>
        </p:grpSpPr>
        <p:sp>
          <p:nvSpPr>
            <p:cNvPr id="14" name="Rounded Rectangle 13"/>
            <p:cNvSpPr/>
            <p:nvPr/>
          </p:nvSpPr>
          <p:spPr>
            <a:xfrm>
              <a:off x="5783610" y="5259456"/>
              <a:ext cx="2820838" cy="1481912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8213244" y="5442340"/>
              <a:ext cx="18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5983052" y="5442340"/>
              <a:ext cx="45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7177166" y="5442340"/>
              <a:ext cx="18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6749128" y="5442340"/>
              <a:ext cx="36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6501090" y="5442340"/>
              <a:ext cx="18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7425204" y="5442340"/>
              <a:ext cx="72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788022" y="4869160"/>
              <a:ext cx="535979" cy="122832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7973044" y="6097488"/>
              <a:ext cx="18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5969244" y="6097488"/>
              <a:ext cx="72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8213244" y="6097488"/>
              <a:ext cx="180000" cy="360000"/>
            </a:xfrm>
            <a:prstGeom prst="round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7462844" y="6097488"/>
              <a:ext cx="450000" cy="360000"/>
            </a:xfrm>
            <a:prstGeom prst="round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7222644" y="6097488"/>
              <a:ext cx="18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6765444" y="6097488"/>
              <a:ext cx="36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017476" y="4992513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017476" y="5140402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5017476" y="5288291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017476" y="5436180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017476" y="5584069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017476" y="5731958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17476" y="5879848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084166" y="5586336"/>
              <a:ext cx="72008" cy="72008"/>
            </a:xfrm>
            <a:prstGeom prst="ellipse">
              <a:avLst/>
            </a:prstGeom>
            <a:solidFill>
              <a:srgbClr val="FFFFFF"/>
            </a:solidFill>
            <a:ln w="254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6082678" y="6241484"/>
              <a:ext cx="72008" cy="72008"/>
            </a:xfrm>
            <a:prstGeom prst="ellipse">
              <a:avLst/>
            </a:prstGeom>
            <a:solidFill>
              <a:srgbClr val="FFFFFF"/>
            </a:solidFill>
            <a:ln w="254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6373617" y="6241484"/>
              <a:ext cx="72008" cy="72008"/>
            </a:xfrm>
            <a:prstGeom prst="ellipse">
              <a:avLst/>
            </a:prstGeom>
            <a:solidFill>
              <a:srgbClr val="FFFFFF"/>
            </a:solidFill>
            <a:ln w="254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6809778" y="5586336"/>
              <a:ext cx="72008" cy="72008"/>
            </a:xfrm>
            <a:prstGeom prst="ellipse">
              <a:avLst/>
            </a:prstGeom>
            <a:solidFill>
              <a:srgbClr val="FFFFFF"/>
            </a:solidFill>
            <a:ln w="254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7664093" y="5586336"/>
              <a:ext cx="72008" cy="72008"/>
            </a:xfrm>
            <a:prstGeom prst="ellipse">
              <a:avLst/>
            </a:prstGeom>
            <a:solidFill>
              <a:srgbClr val="FFFFFF"/>
            </a:solidFill>
            <a:ln w="254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7231162" y="5583452"/>
              <a:ext cx="72008" cy="72008"/>
            </a:xfrm>
            <a:prstGeom prst="ellipse">
              <a:avLst/>
            </a:prstGeom>
            <a:solidFill>
              <a:srgbClr val="FFFFFF"/>
            </a:solidFill>
            <a:ln w="254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670384" y="6156012"/>
              <a:ext cx="774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roots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847293" y="4771070"/>
              <a:ext cx="7507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heap</a:t>
              </a:r>
              <a:endParaRPr lang="en-US" dirty="0"/>
            </a:p>
          </p:txBody>
        </p:sp>
        <p:sp>
          <p:nvSpPr>
            <p:cNvPr id="43" name="Oval 42"/>
            <p:cNvSpPr/>
            <p:nvPr/>
          </p:nvSpPr>
          <p:spPr>
            <a:xfrm>
              <a:off x="7583810" y="6241484"/>
              <a:ext cx="72008" cy="72008"/>
            </a:xfrm>
            <a:prstGeom prst="ellipse">
              <a:avLst/>
            </a:prstGeom>
            <a:solidFill>
              <a:srgbClr val="FFFFFF"/>
            </a:solidFill>
            <a:ln w="254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" name="Straight Arrow Connector 6"/>
          <p:cNvCxnSpPr/>
          <p:nvPr/>
        </p:nvCxnSpPr>
        <p:spPr>
          <a:xfrm flipV="1">
            <a:off x="2662349" y="1649849"/>
            <a:ext cx="1371776" cy="1714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645351" y="2670516"/>
            <a:ext cx="449605" cy="5417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658142" y="1962668"/>
            <a:ext cx="974903" cy="3900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659067" y="2255978"/>
            <a:ext cx="2689525" cy="5689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23" idx="1"/>
          </p:cNvCxnSpPr>
          <p:nvPr/>
        </p:nvCxnSpPr>
        <p:spPr>
          <a:xfrm>
            <a:off x="2662349" y="2536765"/>
            <a:ext cx="953070" cy="4570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659709" y="2374441"/>
            <a:ext cx="973336" cy="3351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0900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Filtering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3" name="Picture 2" descr="msall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55700"/>
            <a:ext cx="8229600" cy="4533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9512" y="5733256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Heap </a:t>
            </a:r>
            <a:r>
              <a:rPr lang="en-US" sz="2000" b="1" dirty="0" smtClean="0"/>
              <a:t>organization trumps </a:t>
            </a:r>
            <a:r>
              <a:rPr lang="en-US" sz="2000" b="1" dirty="0"/>
              <a:t>object map overhead (2.7%)</a:t>
            </a:r>
          </a:p>
        </p:txBody>
      </p:sp>
    </p:spTree>
    <p:extLst>
      <p:ext uri="{BB962C8B-B14F-4D97-AF65-F5344CB8AC3E}">
        <p14:creationId xmlns:p14="http://schemas.microsoft.com/office/powerpoint/2010/main" val="4198138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Immix line pinning, opportunistic copying</a:t>
            </a:r>
          </a:p>
          <a:p>
            <a:pPr lvl="1"/>
            <a:r>
              <a:rPr lang="en-US" sz="2400" dirty="0" smtClean="0"/>
              <a:t>Pin referents of ambiguous references</a:t>
            </a:r>
          </a:p>
          <a:p>
            <a:pPr lvl="1"/>
            <a:r>
              <a:rPr lang="en-US" sz="2400" dirty="0" smtClean="0"/>
              <a:t>Logically pinned lines cannot be reused</a:t>
            </a:r>
          </a:p>
          <a:p>
            <a:pPr lvl="1"/>
            <a:r>
              <a:rPr lang="en-US" sz="2400" dirty="0"/>
              <a:t>M</a:t>
            </a:r>
            <a:r>
              <a:rPr lang="en-US" sz="2400" dirty="0" smtClean="0"/>
              <a:t>ove other objects as space permits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2531540" y="1499118"/>
            <a:ext cx="4222800" cy="1846515"/>
            <a:chOff x="1403648" y="2139928"/>
            <a:chExt cx="6451652" cy="3407356"/>
          </a:xfrm>
        </p:grpSpPr>
        <p:grpSp>
          <p:nvGrpSpPr>
            <p:cNvPr id="44" name="Group 43"/>
            <p:cNvGrpSpPr/>
            <p:nvPr/>
          </p:nvGrpSpPr>
          <p:grpSpPr>
            <a:xfrm>
              <a:off x="1403648" y="2139928"/>
              <a:ext cx="6451652" cy="3407356"/>
              <a:chOff x="4670384" y="4771070"/>
              <a:chExt cx="3934064" cy="1970298"/>
            </a:xfrm>
          </p:grpSpPr>
          <p:sp>
            <p:nvSpPr>
              <p:cNvPr id="50" name="Rounded Rectangle 49"/>
              <p:cNvSpPr/>
              <p:nvPr/>
            </p:nvSpPr>
            <p:spPr>
              <a:xfrm>
                <a:off x="5783610" y="5259456"/>
                <a:ext cx="2820838" cy="148191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ounded Rectangle 50"/>
              <p:cNvSpPr/>
              <p:nvPr/>
            </p:nvSpPr>
            <p:spPr>
              <a:xfrm>
                <a:off x="8213244" y="5442340"/>
                <a:ext cx="180000" cy="3600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5983052" y="5442340"/>
                <a:ext cx="450000" cy="3600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ounded Rectangle 52"/>
              <p:cNvSpPr/>
              <p:nvPr/>
            </p:nvSpPr>
            <p:spPr>
              <a:xfrm>
                <a:off x="7177166" y="5442340"/>
                <a:ext cx="180000" cy="3600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ounded Rectangle 53"/>
              <p:cNvSpPr/>
              <p:nvPr/>
            </p:nvSpPr>
            <p:spPr>
              <a:xfrm>
                <a:off x="6749128" y="5442340"/>
                <a:ext cx="360000" cy="3600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ounded Rectangle 54"/>
              <p:cNvSpPr/>
              <p:nvPr/>
            </p:nvSpPr>
            <p:spPr>
              <a:xfrm>
                <a:off x="6501090" y="5442340"/>
                <a:ext cx="180000" cy="3600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ounded Rectangle 55"/>
              <p:cNvSpPr/>
              <p:nvPr/>
            </p:nvSpPr>
            <p:spPr>
              <a:xfrm>
                <a:off x="7425204" y="5442340"/>
                <a:ext cx="720000" cy="3600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ounded Rectangle 56"/>
              <p:cNvSpPr/>
              <p:nvPr/>
            </p:nvSpPr>
            <p:spPr>
              <a:xfrm>
                <a:off x="4788022" y="4869160"/>
                <a:ext cx="535979" cy="1228328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ounded Rectangle 57"/>
              <p:cNvSpPr/>
              <p:nvPr/>
            </p:nvSpPr>
            <p:spPr>
              <a:xfrm>
                <a:off x="7973044" y="6097488"/>
                <a:ext cx="180000" cy="3600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ounded Rectangle 58"/>
              <p:cNvSpPr/>
              <p:nvPr/>
            </p:nvSpPr>
            <p:spPr>
              <a:xfrm>
                <a:off x="5969244" y="6097488"/>
                <a:ext cx="720000" cy="3600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ounded Rectangle 59"/>
              <p:cNvSpPr/>
              <p:nvPr/>
            </p:nvSpPr>
            <p:spPr>
              <a:xfrm>
                <a:off x="8213244" y="6097488"/>
                <a:ext cx="180000" cy="360000"/>
              </a:xfrm>
              <a:prstGeom prst="roundRect">
                <a:avLst/>
              </a:prstGeom>
              <a:solidFill>
                <a:schemeClr val="bg1"/>
              </a:solidFill>
              <a:ln w="952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ounded Rectangle 60"/>
              <p:cNvSpPr/>
              <p:nvPr/>
            </p:nvSpPr>
            <p:spPr>
              <a:xfrm>
                <a:off x="7462844" y="6097488"/>
                <a:ext cx="450000" cy="360000"/>
              </a:xfrm>
              <a:prstGeom prst="roundRect">
                <a:avLst/>
              </a:prstGeom>
              <a:solidFill>
                <a:schemeClr val="bg1"/>
              </a:solidFill>
              <a:ln w="952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ounded Rectangle 61"/>
              <p:cNvSpPr/>
              <p:nvPr/>
            </p:nvSpPr>
            <p:spPr>
              <a:xfrm>
                <a:off x="7222644" y="6097488"/>
                <a:ext cx="180000" cy="3600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ounded Rectangle 62"/>
              <p:cNvSpPr/>
              <p:nvPr/>
            </p:nvSpPr>
            <p:spPr>
              <a:xfrm>
                <a:off x="6765444" y="6097488"/>
                <a:ext cx="360000" cy="3600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5017476" y="4992513"/>
                <a:ext cx="72008" cy="72008"/>
              </a:xfrm>
              <a:prstGeom prst="ellipse">
                <a:avLst/>
              </a:prstGeom>
              <a:solidFill>
                <a:srgbClr val="FFFFFF"/>
              </a:solidFill>
              <a:ln w="9525" cmpd="sng">
                <a:solidFill>
                  <a:srgbClr val="7F7F7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5017476" y="5140402"/>
                <a:ext cx="72008" cy="72008"/>
              </a:xfrm>
              <a:prstGeom prst="ellipse">
                <a:avLst/>
              </a:prstGeom>
              <a:solidFill>
                <a:srgbClr val="FFFFFF"/>
              </a:solidFill>
              <a:ln w="9525" cmpd="sng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5017476" y="5288291"/>
                <a:ext cx="72008" cy="72008"/>
              </a:xfrm>
              <a:prstGeom prst="ellipse">
                <a:avLst/>
              </a:prstGeom>
              <a:solidFill>
                <a:srgbClr val="FFFFFF"/>
              </a:solidFill>
              <a:ln w="9525" cmpd="sng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5017476" y="5436180"/>
                <a:ext cx="72008" cy="72008"/>
              </a:xfrm>
              <a:prstGeom prst="ellipse">
                <a:avLst/>
              </a:prstGeom>
              <a:solidFill>
                <a:srgbClr val="FFFFFF"/>
              </a:solidFill>
              <a:ln w="9525" cmpd="sng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017476" y="5584069"/>
                <a:ext cx="72008" cy="72008"/>
              </a:xfrm>
              <a:prstGeom prst="ellipse">
                <a:avLst/>
              </a:prstGeom>
              <a:solidFill>
                <a:srgbClr val="FFFFFF"/>
              </a:solidFill>
              <a:ln w="9525" cmpd="sng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5017476" y="5731958"/>
                <a:ext cx="72008" cy="72008"/>
              </a:xfrm>
              <a:prstGeom prst="ellipse">
                <a:avLst/>
              </a:prstGeom>
              <a:solidFill>
                <a:srgbClr val="FFFFFF"/>
              </a:solidFill>
              <a:ln w="9525" cmpd="sng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5017476" y="5879848"/>
                <a:ext cx="72008" cy="72008"/>
              </a:xfrm>
              <a:prstGeom prst="ellipse">
                <a:avLst/>
              </a:prstGeom>
              <a:solidFill>
                <a:srgbClr val="FFFFFF"/>
              </a:solidFill>
              <a:ln w="9525" cmpd="sng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6084166" y="5586336"/>
                <a:ext cx="72008" cy="72008"/>
              </a:xfrm>
              <a:prstGeom prst="ellipse">
                <a:avLst/>
              </a:prstGeom>
              <a:solidFill>
                <a:srgbClr val="FFFFFF"/>
              </a:solidFill>
              <a:ln w="2540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6082678" y="6241484"/>
                <a:ext cx="72008" cy="72008"/>
              </a:xfrm>
              <a:prstGeom prst="ellipse">
                <a:avLst/>
              </a:prstGeom>
              <a:solidFill>
                <a:srgbClr val="FFFFFF"/>
              </a:solidFill>
              <a:ln w="2540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6373617" y="6241484"/>
                <a:ext cx="72008" cy="72008"/>
              </a:xfrm>
              <a:prstGeom prst="ellipse">
                <a:avLst/>
              </a:prstGeom>
              <a:solidFill>
                <a:srgbClr val="FFFFFF"/>
              </a:solidFill>
              <a:ln w="2540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6809778" y="5586336"/>
                <a:ext cx="72008" cy="72008"/>
              </a:xfrm>
              <a:prstGeom prst="ellipse">
                <a:avLst/>
              </a:prstGeom>
              <a:solidFill>
                <a:srgbClr val="FFFFFF"/>
              </a:solidFill>
              <a:ln w="2540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7664093" y="5586336"/>
                <a:ext cx="72008" cy="72008"/>
              </a:xfrm>
              <a:prstGeom prst="ellipse">
                <a:avLst/>
              </a:prstGeom>
              <a:solidFill>
                <a:srgbClr val="FFFFFF"/>
              </a:solidFill>
              <a:ln w="2540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7231162" y="5583452"/>
                <a:ext cx="72008" cy="72008"/>
              </a:xfrm>
              <a:prstGeom prst="ellipse">
                <a:avLst/>
              </a:prstGeom>
              <a:solidFill>
                <a:srgbClr val="FFFFFF"/>
              </a:solidFill>
              <a:ln w="2540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4670384" y="6156012"/>
                <a:ext cx="7745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roots</a:t>
                </a:r>
                <a:endParaRPr lang="en-US" dirty="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6847293" y="4771070"/>
                <a:ext cx="7507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heap</a:t>
                </a:r>
                <a:endParaRPr lang="en-US" dirty="0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7583810" y="6241484"/>
                <a:ext cx="72008" cy="72008"/>
              </a:xfrm>
              <a:prstGeom prst="ellipse">
                <a:avLst/>
              </a:prstGeom>
              <a:solidFill>
                <a:srgbClr val="FFFFFF"/>
              </a:solidFill>
              <a:ln w="2540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5" name="Straight Arrow Connector 44"/>
            <p:cNvCxnSpPr/>
            <p:nvPr/>
          </p:nvCxnSpPr>
          <p:spPr>
            <a:xfrm>
              <a:off x="2071260" y="2844216"/>
              <a:ext cx="1489377" cy="71895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endCxn id="59" idx="1"/>
            </p:cNvCxnSpPr>
            <p:nvPr/>
          </p:nvCxnSpPr>
          <p:spPr>
            <a:xfrm>
              <a:off x="2077687" y="3902519"/>
              <a:ext cx="1456021" cy="84254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2" name="Picture 41" descr="Unknown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0000" y1="61972" x2="70000" y2="61972"/>
                        <a14:backgroundMark x1="60000" y1="56808" x2="60000" y2="56808"/>
                        <a14:backgroundMark x1="44333" y1="69014" x2="44333" y2="690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378" y="1983845"/>
            <a:ext cx="502664" cy="356891"/>
          </a:xfrm>
          <a:prstGeom prst="rect">
            <a:avLst/>
          </a:prstGeom>
        </p:spPr>
      </p:pic>
      <p:pic>
        <p:nvPicPr>
          <p:cNvPr id="80" name="Picture 79" descr="Unknown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70000" y1="61972" x2="70000" y2="61972"/>
                        <a14:backgroundMark x1="60000" y1="56808" x2="60000" y2="56808"/>
                        <a14:backgroundMark x1="44333" y1="69014" x2="44333" y2="690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2581" y="2605722"/>
            <a:ext cx="502664" cy="356891"/>
          </a:xfrm>
          <a:prstGeom prst="rect">
            <a:avLst/>
          </a:prstGeom>
        </p:spPr>
      </p:pic>
      <p:pic>
        <p:nvPicPr>
          <p:cNvPr id="81" name="Picture 80" descr="Unknown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70000" y1="61972" x2="70000" y2="61972"/>
                        <a14:backgroundMark x1="60000" y1="56808" x2="60000" y2="56808"/>
                        <a14:backgroundMark x1="44333" y1="69014" x2="44333" y2="690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520" y="2605722"/>
            <a:ext cx="502664" cy="356891"/>
          </a:xfrm>
          <a:prstGeom prst="rect">
            <a:avLst/>
          </a:prstGeom>
        </p:spPr>
      </p:pic>
      <p:cxnSp>
        <p:nvCxnSpPr>
          <p:cNvPr id="47" name="Straight Arrow Connector 46"/>
          <p:cNvCxnSpPr>
            <a:stCxn id="67" idx="6"/>
          </p:cNvCxnSpPr>
          <p:nvPr/>
        </p:nvCxnSpPr>
        <p:spPr>
          <a:xfrm>
            <a:off x="2981399" y="2156185"/>
            <a:ext cx="2598713" cy="5860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7026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22114"/>
          </a:xfrm>
        </p:spPr>
        <p:txBody>
          <a:bodyPr>
            <a:noAutofit/>
          </a:bodyPr>
          <a:lstStyle/>
          <a:p>
            <a:r>
              <a:rPr lang="en-US" dirty="0" smtClean="0"/>
              <a:t>GC is Ubiquitous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210050"/>
          </a:xfrm>
        </p:spPr>
        <p:txBody>
          <a:bodyPr>
            <a:noAutofit/>
          </a:bodyPr>
          <a:lstStyle/>
          <a:p>
            <a:r>
              <a:rPr lang="en-US" sz="2800" dirty="0" smtClean="0"/>
              <a:t>GC implementations</a:t>
            </a:r>
          </a:p>
          <a:p>
            <a:pPr marL="457200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Exact </a:t>
            </a:r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Conservative</a:t>
            </a:r>
          </a:p>
          <a:p>
            <a:r>
              <a:rPr lang="en-US" sz="2800" dirty="0"/>
              <a:t>High performance systems use exact GC</a:t>
            </a:r>
          </a:p>
          <a:p>
            <a:r>
              <a:rPr lang="en-US" sz="2800" dirty="0"/>
              <a:t>Conservative GC is popular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AEBDC-9712-6C48-86DA-3A7B25DA229C}" type="slidenum">
              <a:rPr lang="en-US" smtClean="0"/>
              <a:pPr>
                <a:defRPr/>
              </a:pPr>
              <a:t>2</a:t>
            </a:fld>
            <a:endParaRPr lang="en-US" dirty="0">
              <a:solidFill>
                <a:schemeClr val="tx1"/>
              </a:solidFill>
              <a:latin typeface="Times" charset="0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4810918" y="4077072"/>
            <a:ext cx="3934064" cy="1872208"/>
            <a:chOff x="4610902" y="2735002"/>
            <a:chExt cx="3934064" cy="1872208"/>
          </a:xfrm>
        </p:grpSpPr>
        <p:sp>
          <p:nvSpPr>
            <p:cNvPr id="87" name="Rounded Rectangle 86"/>
            <p:cNvSpPr/>
            <p:nvPr/>
          </p:nvSpPr>
          <p:spPr>
            <a:xfrm>
              <a:off x="5724128" y="3125298"/>
              <a:ext cx="2820838" cy="148191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8153762" y="3308182"/>
              <a:ext cx="18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5923570" y="3308182"/>
              <a:ext cx="45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7117684" y="3308182"/>
              <a:ext cx="18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6689646" y="3308182"/>
              <a:ext cx="36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6441608" y="3308182"/>
              <a:ext cx="18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7365722" y="3308182"/>
              <a:ext cx="72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4728540" y="2735002"/>
              <a:ext cx="535979" cy="122832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7913562" y="3963330"/>
              <a:ext cx="18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ounded Rectangle 95"/>
            <p:cNvSpPr/>
            <p:nvPr/>
          </p:nvSpPr>
          <p:spPr>
            <a:xfrm>
              <a:off x="5909762" y="3963330"/>
              <a:ext cx="72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8153762" y="3963330"/>
              <a:ext cx="180000" cy="360000"/>
            </a:xfrm>
            <a:prstGeom prst="round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7403362" y="3963330"/>
              <a:ext cx="450000" cy="360000"/>
            </a:xfrm>
            <a:prstGeom prst="round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7163162" y="3963330"/>
              <a:ext cx="18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6705962" y="3963330"/>
              <a:ext cx="36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4957994" y="2858355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6494155" y="3452178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>
              <a:off x="4957994" y="3006244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4957994" y="3154133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>
              <a:off x="4957994" y="3302022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4957994" y="3449911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4957994" y="3597800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4957994" y="3745690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6024684" y="3452178"/>
              <a:ext cx="216024" cy="72008"/>
              <a:chOff x="1835696" y="2847765"/>
              <a:chExt cx="216024" cy="72008"/>
            </a:xfrm>
          </p:grpSpPr>
          <p:sp>
            <p:nvSpPr>
              <p:cNvPr id="133" name="Oval 132"/>
              <p:cNvSpPr/>
              <p:nvPr/>
            </p:nvSpPr>
            <p:spPr>
              <a:xfrm>
                <a:off x="1835696" y="2847765"/>
                <a:ext cx="72008" cy="72008"/>
              </a:xfrm>
              <a:prstGeom prst="ellipse">
                <a:avLst/>
              </a:prstGeom>
              <a:solidFill>
                <a:srgbClr val="FFFFFF"/>
              </a:solidFill>
              <a:ln w="9525" cmpd="sng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1979712" y="2847765"/>
                <a:ext cx="72008" cy="72008"/>
              </a:xfrm>
              <a:prstGeom prst="ellipse">
                <a:avLst/>
              </a:prstGeom>
              <a:solidFill>
                <a:srgbClr val="FFFFFF"/>
              </a:solidFill>
              <a:ln w="9525" cmpd="sng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0" name="Oval 109"/>
            <p:cNvSpPr/>
            <p:nvPr/>
          </p:nvSpPr>
          <p:spPr>
            <a:xfrm>
              <a:off x="6023196" y="4107326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6167212" y="4107326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6314135" y="4107326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>
              <a:off x="6458151" y="4107326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8207758" y="4107326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7967558" y="4107326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6" name="Group 115"/>
            <p:cNvGrpSpPr/>
            <p:nvPr/>
          </p:nvGrpSpPr>
          <p:grpSpPr>
            <a:xfrm>
              <a:off x="6777950" y="4107326"/>
              <a:ext cx="216024" cy="72008"/>
              <a:chOff x="6732240" y="4107326"/>
              <a:chExt cx="216024" cy="72008"/>
            </a:xfrm>
          </p:grpSpPr>
          <p:sp>
            <p:nvSpPr>
              <p:cNvPr id="131" name="Oval 130"/>
              <p:cNvSpPr/>
              <p:nvPr/>
            </p:nvSpPr>
            <p:spPr>
              <a:xfrm>
                <a:off x="6732240" y="4107326"/>
                <a:ext cx="72008" cy="72008"/>
              </a:xfrm>
              <a:prstGeom prst="ellipse">
                <a:avLst/>
              </a:prstGeom>
              <a:solidFill>
                <a:srgbClr val="FFFFFF"/>
              </a:solidFill>
              <a:ln w="9525" cmpd="sng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6876256" y="4107326"/>
                <a:ext cx="72008" cy="72008"/>
              </a:xfrm>
              <a:prstGeom prst="ellipse">
                <a:avLst/>
              </a:prstGeom>
              <a:solidFill>
                <a:srgbClr val="FFFFFF"/>
              </a:solidFill>
              <a:ln w="9525" cmpd="sng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7" name="Oval 116"/>
            <p:cNvSpPr/>
            <p:nvPr/>
          </p:nvSpPr>
          <p:spPr>
            <a:xfrm>
              <a:off x="7217158" y="4107326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8" name="Group 117"/>
            <p:cNvGrpSpPr/>
            <p:nvPr/>
          </p:nvGrpSpPr>
          <p:grpSpPr>
            <a:xfrm>
              <a:off x="6750296" y="3452178"/>
              <a:ext cx="216024" cy="72008"/>
              <a:chOff x="1835696" y="2847765"/>
              <a:chExt cx="216024" cy="72008"/>
            </a:xfrm>
          </p:grpSpPr>
          <p:sp>
            <p:nvSpPr>
              <p:cNvPr id="129" name="Oval 128"/>
              <p:cNvSpPr/>
              <p:nvPr/>
            </p:nvSpPr>
            <p:spPr>
              <a:xfrm>
                <a:off x="1835696" y="2847765"/>
                <a:ext cx="72008" cy="72008"/>
              </a:xfrm>
              <a:prstGeom prst="ellipse">
                <a:avLst/>
              </a:prstGeom>
              <a:solidFill>
                <a:srgbClr val="FFFFFF"/>
              </a:solidFill>
              <a:ln w="9525" cmpd="sng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1979712" y="2847765"/>
                <a:ext cx="72008" cy="72008"/>
              </a:xfrm>
              <a:prstGeom prst="ellipse">
                <a:avLst/>
              </a:prstGeom>
              <a:solidFill>
                <a:srgbClr val="FFFFFF"/>
              </a:solidFill>
              <a:ln w="9525" cmpd="sng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9" name="Oval 118"/>
            <p:cNvSpPr/>
            <p:nvPr/>
          </p:nvSpPr>
          <p:spPr>
            <a:xfrm>
              <a:off x="7460595" y="3452178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>
              <a:off x="7604611" y="3452178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>
              <a:off x="7751534" y="3452178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>
              <a:off x="7895550" y="3452178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>
            <a:xfrm>
              <a:off x="8207758" y="3452178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>
              <a:off x="7171680" y="3449294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4610902" y="4021854"/>
              <a:ext cx="774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roots</a:t>
              </a:r>
              <a:endParaRPr lang="en-US" dirty="0"/>
            </a:p>
          </p:txBody>
        </p:sp>
        <p:grpSp>
          <p:nvGrpSpPr>
            <p:cNvPr id="126" name="Group 125"/>
            <p:cNvGrpSpPr/>
            <p:nvPr/>
          </p:nvGrpSpPr>
          <p:grpSpPr>
            <a:xfrm>
              <a:off x="7524328" y="4107326"/>
              <a:ext cx="216024" cy="72008"/>
              <a:chOff x="1835696" y="2847765"/>
              <a:chExt cx="216024" cy="72008"/>
            </a:xfrm>
          </p:grpSpPr>
          <p:sp>
            <p:nvSpPr>
              <p:cNvPr id="127" name="Oval 126"/>
              <p:cNvSpPr/>
              <p:nvPr/>
            </p:nvSpPr>
            <p:spPr>
              <a:xfrm>
                <a:off x="1835696" y="2847765"/>
                <a:ext cx="72008" cy="72008"/>
              </a:xfrm>
              <a:prstGeom prst="ellipse">
                <a:avLst/>
              </a:prstGeom>
              <a:solidFill>
                <a:srgbClr val="FFFFFF"/>
              </a:solidFill>
              <a:ln w="9525" cmpd="sng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1979712" y="2847765"/>
                <a:ext cx="72008" cy="72008"/>
              </a:xfrm>
              <a:prstGeom prst="ellipse">
                <a:avLst/>
              </a:prstGeom>
              <a:solidFill>
                <a:srgbClr val="FFFFFF"/>
              </a:solidFill>
              <a:ln w="9525" cmpd="sng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4843262" y="1556792"/>
            <a:ext cx="3934064" cy="1970298"/>
            <a:chOff x="251520" y="2636912"/>
            <a:chExt cx="3934064" cy="1970298"/>
          </a:xfrm>
        </p:grpSpPr>
        <p:sp>
          <p:nvSpPr>
            <p:cNvPr id="136" name="Rounded Rectangle 135"/>
            <p:cNvSpPr/>
            <p:nvPr/>
          </p:nvSpPr>
          <p:spPr>
            <a:xfrm>
              <a:off x="1364746" y="3125298"/>
              <a:ext cx="2820838" cy="148191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3794380" y="3308182"/>
              <a:ext cx="180000" cy="360000"/>
            </a:xfrm>
            <a:prstGeom prst="round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ounded Rectangle 137"/>
            <p:cNvSpPr/>
            <p:nvPr/>
          </p:nvSpPr>
          <p:spPr>
            <a:xfrm>
              <a:off x="1564188" y="3308182"/>
              <a:ext cx="450000" cy="360000"/>
            </a:xfrm>
            <a:prstGeom prst="round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ounded Rectangle 138"/>
            <p:cNvSpPr/>
            <p:nvPr/>
          </p:nvSpPr>
          <p:spPr>
            <a:xfrm>
              <a:off x="2758302" y="3308182"/>
              <a:ext cx="180000" cy="360000"/>
            </a:xfrm>
            <a:prstGeom prst="round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ounded Rectangle 139"/>
            <p:cNvSpPr/>
            <p:nvPr/>
          </p:nvSpPr>
          <p:spPr>
            <a:xfrm>
              <a:off x="2330264" y="3308182"/>
              <a:ext cx="36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ounded Rectangle 140"/>
            <p:cNvSpPr/>
            <p:nvPr/>
          </p:nvSpPr>
          <p:spPr>
            <a:xfrm>
              <a:off x="2082226" y="3308182"/>
              <a:ext cx="18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ounded Rectangle 141"/>
            <p:cNvSpPr/>
            <p:nvPr/>
          </p:nvSpPr>
          <p:spPr>
            <a:xfrm>
              <a:off x="3006340" y="3308182"/>
              <a:ext cx="72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ounded Rectangle 142"/>
            <p:cNvSpPr/>
            <p:nvPr/>
          </p:nvSpPr>
          <p:spPr>
            <a:xfrm>
              <a:off x="2997425" y="3308182"/>
              <a:ext cx="72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ounded Rectangle 143"/>
            <p:cNvSpPr/>
            <p:nvPr/>
          </p:nvSpPr>
          <p:spPr>
            <a:xfrm>
              <a:off x="2073311" y="3308182"/>
              <a:ext cx="18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ounded Rectangle 144"/>
            <p:cNvSpPr/>
            <p:nvPr/>
          </p:nvSpPr>
          <p:spPr>
            <a:xfrm>
              <a:off x="369158" y="2735002"/>
              <a:ext cx="535979" cy="122832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3554180" y="3963330"/>
              <a:ext cx="180000" cy="360000"/>
            </a:xfrm>
            <a:prstGeom prst="round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ounded Rectangle 146"/>
            <p:cNvSpPr/>
            <p:nvPr/>
          </p:nvSpPr>
          <p:spPr>
            <a:xfrm>
              <a:off x="1550380" y="3963330"/>
              <a:ext cx="720000" cy="360000"/>
            </a:xfrm>
            <a:prstGeom prst="round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ounded Rectangle 147"/>
            <p:cNvSpPr/>
            <p:nvPr/>
          </p:nvSpPr>
          <p:spPr>
            <a:xfrm>
              <a:off x="3794380" y="3963330"/>
              <a:ext cx="180000" cy="360000"/>
            </a:xfrm>
            <a:prstGeom prst="round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3043980" y="3963330"/>
              <a:ext cx="45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2803780" y="3963330"/>
              <a:ext cx="180000" cy="360000"/>
            </a:xfrm>
            <a:prstGeom prst="round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ounded Rectangle 150"/>
            <p:cNvSpPr/>
            <p:nvPr/>
          </p:nvSpPr>
          <p:spPr>
            <a:xfrm>
              <a:off x="2346580" y="3963330"/>
              <a:ext cx="360000" cy="360000"/>
            </a:xfrm>
            <a:prstGeom prst="round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>
            <a:xfrm>
              <a:off x="598612" y="2858355"/>
              <a:ext cx="72008" cy="72008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>
            <a:xfrm>
              <a:off x="2134773" y="3452178"/>
              <a:ext cx="72008" cy="72008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>
              <a:off x="3174350" y="4115542"/>
              <a:ext cx="72008" cy="72008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251520" y="4021854"/>
              <a:ext cx="774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roots</a:t>
              </a:r>
              <a:endParaRPr lang="en-US" dirty="0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2428429" y="2636912"/>
              <a:ext cx="7507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heap</a:t>
              </a:r>
              <a:endParaRPr lang="en-US" dirty="0"/>
            </a:p>
          </p:txBody>
        </p:sp>
      </p:grpSp>
      <p:cxnSp>
        <p:nvCxnSpPr>
          <p:cNvPr id="158" name="Straight Arrow Connector 157"/>
          <p:cNvCxnSpPr>
            <a:stCxn id="152" idx="6"/>
          </p:cNvCxnSpPr>
          <p:nvPr/>
        </p:nvCxnSpPr>
        <p:spPr>
          <a:xfrm>
            <a:off x="5262362" y="1814239"/>
            <a:ext cx="1431809" cy="425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159" name="Straight Arrow Connector 158"/>
          <p:cNvCxnSpPr/>
          <p:nvPr/>
        </p:nvCxnSpPr>
        <p:spPr>
          <a:xfrm>
            <a:off x="6787408" y="2429523"/>
            <a:ext cx="873203" cy="47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160" name="Straight Arrow Connector 159"/>
          <p:cNvCxnSpPr/>
          <p:nvPr/>
        </p:nvCxnSpPr>
        <p:spPr>
          <a:xfrm flipH="1" flipV="1">
            <a:off x="7637064" y="2596724"/>
            <a:ext cx="159288" cy="4502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260" name="TextBox 259"/>
          <p:cNvSpPr txBox="1"/>
          <p:nvPr/>
        </p:nvSpPr>
        <p:spPr>
          <a:xfrm>
            <a:off x="7043349" y="4005064"/>
            <a:ext cx="750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heap</a:t>
            </a:r>
            <a:endParaRPr lang="en-US" dirty="0"/>
          </a:p>
        </p:txBody>
      </p:sp>
      <p:grpSp>
        <p:nvGrpSpPr>
          <p:cNvPr id="261" name="Group 260"/>
          <p:cNvGrpSpPr/>
          <p:nvPr/>
        </p:nvGrpSpPr>
        <p:grpSpPr>
          <a:xfrm>
            <a:off x="439500" y="3933056"/>
            <a:ext cx="3934064" cy="1970298"/>
            <a:chOff x="4670384" y="4771070"/>
            <a:chExt cx="3934064" cy="1970298"/>
          </a:xfrm>
        </p:grpSpPr>
        <p:sp>
          <p:nvSpPr>
            <p:cNvPr id="262" name="Rounded Rectangle 261"/>
            <p:cNvSpPr/>
            <p:nvPr/>
          </p:nvSpPr>
          <p:spPr>
            <a:xfrm>
              <a:off x="5783610" y="5259456"/>
              <a:ext cx="2820838" cy="148191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ounded Rectangle 262"/>
            <p:cNvSpPr/>
            <p:nvPr/>
          </p:nvSpPr>
          <p:spPr>
            <a:xfrm>
              <a:off x="8213244" y="5442340"/>
              <a:ext cx="18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Rounded Rectangle 263"/>
            <p:cNvSpPr/>
            <p:nvPr/>
          </p:nvSpPr>
          <p:spPr>
            <a:xfrm>
              <a:off x="5983052" y="5442340"/>
              <a:ext cx="45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ounded Rectangle 264"/>
            <p:cNvSpPr/>
            <p:nvPr/>
          </p:nvSpPr>
          <p:spPr>
            <a:xfrm>
              <a:off x="7177166" y="5442340"/>
              <a:ext cx="18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ounded Rectangle 265"/>
            <p:cNvSpPr/>
            <p:nvPr/>
          </p:nvSpPr>
          <p:spPr>
            <a:xfrm>
              <a:off x="6749128" y="5442340"/>
              <a:ext cx="36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ounded Rectangle 266"/>
            <p:cNvSpPr/>
            <p:nvPr/>
          </p:nvSpPr>
          <p:spPr>
            <a:xfrm>
              <a:off x="6501090" y="5442340"/>
              <a:ext cx="18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ounded Rectangle 267"/>
            <p:cNvSpPr/>
            <p:nvPr/>
          </p:nvSpPr>
          <p:spPr>
            <a:xfrm>
              <a:off x="7425204" y="5442340"/>
              <a:ext cx="72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Rounded Rectangle 268"/>
            <p:cNvSpPr/>
            <p:nvPr/>
          </p:nvSpPr>
          <p:spPr>
            <a:xfrm>
              <a:off x="4788022" y="4869160"/>
              <a:ext cx="535979" cy="122832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ounded Rectangle 269"/>
            <p:cNvSpPr/>
            <p:nvPr/>
          </p:nvSpPr>
          <p:spPr>
            <a:xfrm>
              <a:off x="7973044" y="6097488"/>
              <a:ext cx="18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ounded Rectangle 270"/>
            <p:cNvSpPr/>
            <p:nvPr/>
          </p:nvSpPr>
          <p:spPr>
            <a:xfrm>
              <a:off x="5969244" y="6097488"/>
              <a:ext cx="72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ounded Rectangle 271"/>
            <p:cNvSpPr/>
            <p:nvPr/>
          </p:nvSpPr>
          <p:spPr>
            <a:xfrm>
              <a:off x="8213244" y="6097488"/>
              <a:ext cx="180000" cy="360000"/>
            </a:xfrm>
            <a:prstGeom prst="round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Rounded Rectangle 272"/>
            <p:cNvSpPr/>
            <p:nvPr/>
          </p:nvSpPr>
          <p:spPr>
            <a:xfrm>
              <a:off x="7462844" y="6097488"/>
              <a:ext cx="450000" cy="360000"/>
            </a:xfrm>
            <a:prstGeom prst="round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ounded Rectangle 273"/>
            <p:cNvSpPr/>
            <p:nvPr/>
          </p:nvSpPr>
          <p:spPr>
            <a:xfrm>
              <a:off x="7222644" y="6097488"/>
              <a:ext cx="18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ounded Rectangle 274"/>
            <p:cNvSpPr/>
            <p:nvPr/>
          </p:nvSpPr>
          <p:spPr>
            <a:xfrm>
              <a:off x="6765444" y="6097488"/>
              <a:ext cx="36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/>
            <p:nvPr/>
          </p:nvSpPr>
          <p:spPr>
            <a:xfrm>
              <a:off x="5017476" y="4992513"/>
              <a:ext cx="72008" cy="72008"/>
            </a:xfrm>
            <a:prstGeom prst="ellipse">
              <a:avLst/>
            </a:prstGeom>
            <a:solidFill>
              <a:srgbClr val="FFFFFF"/>
            </a:solidFill>
            <a:ln w="254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/>
            <p:nvPr/>
          </p:nvSpPr>
          <p:spPr>
            <a:xfrm>
              <a:off x="5017476" y="5288291"/>
              <a:ext cx="72008" cy="72008"/>
            </a:xfrm>
            <a:prstGeom prst="ellipse">
              <a:avLst/>
            </a:prstGeom>
            <a:solidFill>
              <a:srgbClr val="FFFFFF"/>
            </a:solidFill>
            <a:ln w="254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/>
            <p:cNvSpPr/>
            <p:nvPr/>
          </p:nvSpPr>
          <p:spPr>
            <a:xfrm>
              <a:off x="5017476" y="5731958"/>
              <a:ext cx="72008" cy="72008"/>
            </a:xfrm>
            <a:prstGeom prst="ellipse">
              <a:avLst/>
            </a:prstGeom>
            <a:solidFill>
              <a:srgbClr val="FFFFFF"/>
            </a:solidFill>
            <a:ln w="254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/>
            <p:cNvSpPr/>
            <p:nvPr/>
          </p:nvSpPr>
          <p:spPr>
            <a:xfrm>
              <a:off x="5017476" y="5879848"/>
              <a:ext cx="72008" cy="72008"/>
            </a:xfrm>
            <a:prstGeom prst="ellipse">
              <a:avLst/>
            </a:prstGeom>
            <a:solidFill>
              <a:srgbClr val="FFFFFF"/>
            </a:solidFill>
            <a:ln w="254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/>
            <p:nvPr/>
          </p:nvSpPr>
          <p:spPr>
            <a:xfrm>
              <a:off x="6084166" y="5586336"/>
              <a:ext cx="72008" cy="72008"/>
            </a:xfrm>
            <a:prstGeom prst="ellipse">
              <a:avLst/>
            </a:prstGeom>
            <a:solidFill>
              <a:srgbClr val="FFFFFF"/>
            </a:solidFill>
            <a:ln w="254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/>
            <p:nvPr/>
          </p:nvSpPr>
          <p:spPr>
            <a:xfrm>
              <a:off x="6082678" y="6241484"/>
              <a:ext cx="72008" cy="72008"/>
            </a:xfrm>
            <a:prstGeom prst="ellipse">
              <a:avLst/>
            </a:prstGeom>
            <a:solidFill>
              <a:srgbClr val="FFFFFF"/>
            </a:solidFill>
            <a:ln w="254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/>
            <p:cNvSpPr/>
            <p:nvPr/>
          </p:nvSpPr>
          <p:spPr>
            <a:xfrm>
              <a:off x="6373617" y="6241484"/>
              <a:ext cx="72008" cy="72008"/>
            </a:xfrm>
            <a:prstGeom prst="ellipse">
              <a:avLst/>
            </a:prstGeom>
            <a:solidFill>
              <a:srgbClr val="FFFFFF"/>
            </a:solidFill>
            <a:ln w="254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/>
            <p:cNvSpPr/>
            <p:nvPr/>
          </p:nvSpPr>
          <p:spPr>
            <a:xfrm>
              <a:off x="6809778" y="5586336"/>
              <a:ext cx="72008" cy="72008"/>
            </a:xfrm>
            <a:prstGeom prst="ellipse">
              <a:avLst/>
            </a:prstGeom>
            <a:solidFill>
              <a:srgbClr val="FFFFFF"/>
            </a:solidFill>
            <a:ln w="254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/>
            <p:cNvSpPr/>
            <p:nvPr/>
          </p:nvSpPr>
          <p:spPr>
            <a:xfrm>
              <a:off x="7664093" y="5586336"/>
              <a:ext cx="72008" cy="72008"/>
            </a:xfrm>
            <a:prstGeom prst="ellipse">
              <a:avLst/>
            </a:prstGeom>
            <a:solidFill>
              <a:srgbClr val="FFFFFF"/>
            </a:solidFill>
            <a:ln w="254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/>
            <p:cNvSpPr/>
            <p:nvPr/>
          </p:nvSpPr>
          <p:spPr>
            <a:xfrm>
              <a:off x="7231162" y="5583452"/>
              <a:ext cx="72008" cy="72008"/>
            </a:xfrm>
            <a:prstGeom prst="ellipse">
              <a:avLst/>
            </a:prstGeom>
            <a:solidFill>
              <a:srgbClr val="FFFFFF"/>
            </a:solidFill>
            <a:ln w="254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TextBox 288"/>
            <p:cNvSpPr txBox="1"/>
            <p:nvPr/>
          </p:nvSpPr>
          <p:spPr>
            <a:xfrm>
              <a:off x="4670384" y="6156012"/>
              <a:ext cx="774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roots</a:t>
              </a:r>
              <a:endParaRPr lang="en-US" dirty="0"/>
            </a:p>
          </p:txBody>
        </p:sp>
        <p:sp>
          <p:nvSpPr>
            <p:cNvPr id="290" name="TextBox 289"/>
            <p:cNvSpPr txBox="1"/>
            <p:nvPr/>
          </p:nvSpPr>
          <p:spPr>
            <a:xfrm>
              <a:off x="6847293" y="4771070"/>
              <a:ext cx="7507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heap</a:t>
              </a:r>
              <a:endParaRPr lang="en-US" dirty="0"/>
            </a:p>
          </p:txBody>
        </p:sp>
        <p:sp>
          <p:nvSpPr>
            <p:cNvPr id="291" name="Oval 290"/>
            <p:cNvSpPr/>
            <p:nvPr/>
          </p:nvSpPr>
          <p:spPr>
            <a:xfrm>
              <a:off x="7583810" y="6241484"/>
              <a:ext cx="72008" cy="72008"/>
            </a:xfrm>
            <a:prstGeom prst="ellipse">
              <a:avLst/>
            </a:prstGeom>
            <a:solidFill>
              <a:srgbClr val="FFFFFF"/>
            </a:solidFill>
            <a:ln w="254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7" name="Oval 156"/>
          <p:cNvSpPr/>
          <p:nvPr/>
        </p:nvSpPr>
        <p:spPr>
          <a:xfrm>
            <a:off x="1014004" y="2132856"/>
            <a:ext cx="72008" cy="72008"/>
          </a:xfrm>
          <a:prstGeom prst="ellipse">
            <a:avLst/>
          </a:prstGeom>
          <a:solidFill>
            <a:srgbClr val="FFFFFF"/>
          </a:solidFill>
          <a:ln w="254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1014004" y="2564904"/>
            <a:ext cx="72008" cy="72008"/>
          </a:xfrm>
          <a:prstGeom prst="ellipse">
            <a:avLst/>
          </a:prstGeom>
          <a:solidFill>
            <a:srgbClr val="FFFFFF"/>
          </a:solidFill>
          <a:ln w="9525" cmpd="sng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492303" y="6084004"/>
            <a:ext cx="1715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conservative</a:t>
            </a:r>
            <a:endParaRPr lang="en-US" i="1" dirty="0"/>
          </a:p>
        </p:txBody>
      </p:sp>
      <p:sp>
        <p:nvSpPr>
          <p:cNvPr id="162" name="TextBox 161"/>
          <p:cNvSpPr txBox="1"/>
          <p:nvPr/>
        </p:nvSpPr>
        <p:spPr>
          <a:xfrm>
            <a:off x="2576480" y="6084004"/>
            <a:ext cx="873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0000"/>
                </a:solidFill>
              </a:rPr>
              <a:t>exact</a:t>
            </a:r>
            <a:endParaRPr lang="en-US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421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" grpId="0"/>
      <p:bldP spid="157" grpId="0" animBg="1"/>
      <p:bldP spid="161" grpId="0" animBg="1"/>
      <p:bldP spid="4" grpId="0"/>
      <p:bldP spid="16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447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86A1-FD3E-AA4A-B9E6-C86149DBB70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24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90"/>
    </mc:Choice>
    <mc:Fallback xmlns="">
      <p:transition xmlns:p14="http://schemas.microsoft.com/office/powerpoint/2010/main" spd="slow" advTm="119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20 benchmarks</a:t>
            </a:r>
          </a:p>
          <a:p>
            <a:pPr lvl="1"/>
            <a:r>
              <a:rPr lang="en-US" sz="2400" dirty="0" smtClean="0"/>
              <a:t>DaCapo, SPECjvm98 and pjbb2005</a:t>
            </a:r>
          </a:p>
          <a:p>
            <a:r>
              <a:rPr lang="en-US" sz="2800" dirty="0"/>
              <a:t>20 invocations for each </a:t>
            </a:r>
            <a:r>
              <a:rPr lang="en-US" sz="2800" dirty="0" smtClean="0"/>
              <a:t>benchmark</a:t>
            </a:r>
          </a:p>
          <a:p>
            <a:r>
              <a:rPr lang="en-US" sz="2800" dirty="0" smtClean="0"/>
              <a:t>Jikes RVM and MMTk</a:t>
            </a:r>
          </a:p>
          <a:p>
            <a:pPr lvl="1"/>
            <a:r>
              <a:rPr lang="en-US" sz="2400" dirty="0" smtClean="0"/>
              <a:t>All garbage collectors are parallel</a:t>
            </a:r>
          </a:p>
          <a:p>
            <a:r>
              <a:rPr lang="es-ES_tradnl" sz="2800" dirty="0" smtClean="0"/>
              <a:t>Intel </a:t>
            </a:r>
            <a:r>
              <a:rPr lang="es-ES_tradnl" sz="2800" dirty="0"/>
              <a:t>Core i7 4770, 8</a:t>
            </a:r>
            <a:r>
              <a:rPr lang="es-ES_tradnl" sz="2800" dirty="0" smtClean="0"/>
              <a:t>GB</a:t>
            </a:r>
          </a:p>
          <a:p>
            <a:r>
              <a:rPr lang="es-ES_tradnl" sz="2800" dirty="0" smtClean="0"/>
              <a:t>Ubuntu </a:t>
            </a:r>
            <a:r>
              <a:rPr lang="es-ES_tradnl" sz="2800" dirty="0"/>
              <a:t>12.04.3 LTS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86A1-FD3E-AA4A-B9E6-C86149DBB70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47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706"/>
    </mc:Choice>
    <mc:Fallback xmlns="">
      <p:transition xmlns:p14="http://schemas.microsoft.com/office/powerpoint/2010/main" spd="slow" advTm="2170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Cost of Conservatism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b="0" dirty="0" smtClean="0"/>
              <a:t>normalized to exact</a:t>
            </a:r>
            <a:endParaRPr lang="en-US" sz="27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6269250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L</a:t>
            </a:r>
            <a:r>
              <a:rPr lang="en-US" sz="2000" b="1" dirty="0" smtClean="0"/>
              <a:t>ow performance penalty for conservative collectors</a:t>
            </a:r>
            <a:endParaRPr lang="en-US" sz="2000" b="1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30620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 rot="18832509">
            <a:off x="7802295" y="4776373"/>
            <a:ext cx="8607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latin typeface="Arial"/>
                <a:cs typeface="Arial"/>
              </a:rPr>
              <a:t>cons</a:t>
            </a:r>
            <a:endParaRPr lang="en-US" sz="1600" b="1" i="1" dirty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 rot="18832509">
            <a:off x="6673630" y="4776373"/>
            <a:ext cx="8607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latin typeface="Arial"/>
                <a:cs typeface="Arial"/>
              </a:rPr>
              <a:t>cons</a:t>
            </a:r>
            <a:endParaRPr lang="en-US" sz="1600" b="1" i="1" dirty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 rot="18832509">
            <a:off x="5570047" y="4776373"/>
            <a:ext cx="8607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latin typeface="Arial"/>
                <a:cs typeface="Arial"/>
              </a:rPr>
              <a:t>cons</a:t>
            </a:r>
            <a:endParaRPr lang="en-US" sz="1600" b="1" i="1" dirty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 rot="18832509">
            <a:off x="4441382" y="4776373"/>
            <a:ext cx="8607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latin typeface="Arial"/>
                <a:cs typeface="Arial"/>
              </a:rPr>
              <a:t>cons</a:t>
            </a:r>
            <a:endParaRPr lang="en-US" sz="1600" b="1" i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871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7" grpId="0">
        <p:bldSub>
          <a:bldChart bld="category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 rot="18832509">
            <a:off x="7177686" y="4983433"/>
            <a:ext cx="8607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latin typeface="Arial"/>
                <a:cs typeface="Arial"/>
              </a:rPr>
              <a:t>cons</a:t>
            </a:r>
            <a:endParaRPr lang="en-US" sz="1600" b="1" i="1" dirty="0">
              <a:latin typeface="Arial"/>
              <a:cs typeface="Arial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475946" y="3089537"/>
            <a:ext cx="7043351" cy="1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10649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</a:t>
            </a:r>
            <a:r>
              <a:rPr lang="en-US" dirty="0"/>
              <a:t>T</a:t>
            </a:r>
            <a:r>
              <a:rPr lang="en-US" dirty="0" smtClean="0"/>
              <a:t>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6063679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RC Immix</a:t>
            </a:r>
            <a:r>
              <a:rPr lang="en-US" sz="2000" b="1" i="1" baseline="-25000" dirty="0" smtClean="0"/>
              <a:t>cons</a:t>
            </a:r>
            <a:r>
              <a:rPr lang="en-US" sz="2000" b="1" dirty="0" smtClean="0"/>
              <a:t> matches Gen Immix and RC Immix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560814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Chart bld="category"/>
        </p:bldSub>
      </p:bldGraphic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T</a:t>
            </a:r>
            <a:r>
              <a:rPr lang="en-US" dirty="0" smtClean="0"/>
              <a:t>ime </a:t>
            </a:r>
            <a:r>
              <a:rPr lang="en-US" dirty="0"/>
              <a:t>v Heap </a:t>
            </a:r>
            <a:r>
              <a:rPr lang="en-US" dirty="0" smtClean="0"/>
              <a:t>Size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6031417"/>
              </p:ext>
            </p:extLst>
          </p:nvPr>
        </p:nvGraphicFramePr>
        <p:xfrm>
          <a:off x="204829" y="1459395"/>
          <a:ext cx="8712968" cy="4564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6063679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RC Immix</a:t>
            </a:r>
            <a:r>
              <a:rPr lang="en-US" sz="2000" b="1" i="1" baseline="-25000" dirty="0" smtClean="0"/>
              <a:t>cons</a:t>
            </a:r>
            <a:r>
              <a:rPr lang="en-US" sz="2000" b="1" dirty="0" smtClean="0"/>
              <a:t> matches Gen Immix and RC Immix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652120" y="1722294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latin typeface="Arial"/>
                <a:cs typeface="Arial"/>
              </a:rPr>
              <a:t>cons</a:t>
            </a:r>
            <a:endParaRPr lang="en-US" sz="1600" b="1" i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0548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/>
        </p:bldSub>
      </p:bldGraphic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447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Wider Applicability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86A1-FD3E-AA4A-B9E6-C86149DBB70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54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5"/>
    </mc:Choice>
    <mc:Fallback xmlns="">
      <p:transition xmlns:p14="http://schemas.microsoft.com/office/powerpoint/2010/main" spd="slow" advTm="134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Conservatism and </a:t>
            </a:r>
            <a:r>
              <a:rPr lang="en-US" dirty="0" smtClean="0"/>
              <a:t>Pinning</a:t>
            </a:r>
            <a:br>
              <a:rPr lang="en-US" dirty="0" smtClean="0"/>
            </a:br>
            <a:r>
              <a:rPr lang="en-US" sz="1800" b="0" dirty="0"/>
              <a:t>A</a:t>
            </a:r>
            <a:r>
              <a:rPr lang="en-US" sz="1800" b="0" dirty="0" smtClean="0"/>
              <a:t>menability </a:t>
            </a:r>
            <a:r>
              <a:rPr lang="en-US" sz="1800" b="0" dirty="0"/>
              <a:t>of existing systems to </a:t>
            </a:r>
            <a:r>
              <a:rPr lang="en-US" sz="1800" b="0" dirty="0" smtClean="0"/>
              <a:t>conservative RC Immix</a:t>
            </a:r>
            <a:endParaRPr lang="en-US" sz="1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Quantify</a:t>
            </a:r>
            <a:r>
              <a:rPr lang="en-US" sz="2800" dirty="0" smtClean="0"/>
              <a:t> </a:t>
            </a:r>
            <a:r>
              <a:rPr lang="en-US" sz="2800" dirty="0"/>
              <a:t>ambiguous references </a:t>
            </a:r>
            <a:r>
              <a:rPr lang="en-US" sz="2800" dirty="0" smtClean="0"/>
              <a:t>in target applications</a:t>
            </a:r>
          </a:p>
          <a:p>
            <a:pPr lvl="1"/>
            <a:r>
              <a:rPr lang="en-US" sz="2400" dirty="0"/>
              <a:t>Conservative RC Immix </a:t>
            </a:r>
            <a:r>
              <a:rPr lang="en-US" sz="2400" dirty="0" smtClean="0"/>
              <a:t>tolerates 8x </a:t>
            </a:r>
            <a:r>
              <a:rPr lang="en-US" sz="2400" dirty="0"/>
              <a:t>pinning </a:t>
            </a:r>
            <a:r>
              <a:rPr lang="en-US" sz="2400" dirty="0" smtClean="0"/>
              <a:t>increase with </a:t>
            </a:r>
            <a:r>
              <a:rPr lang="en-US" sz="2400" dirty="0"/>
              <a:t>only 3.4% </a:t>
            </a:r>
            <a:r>
              <a:rPr lang="en-US" sz="2400" dirty="0" smtClean="0"/>
              <a:t>overhead</a:t>
            </a:r>
          </a:p>
          <a:p>
            <a:r>
              <a:rPr lang="en-US" sz="2800" b="1" dirty="0" smtClean="0"/>
              <a:t>Modify</a:t>
            </a:r>
            <a:r>
              <a:rPr lang="en-US" sz="2800" dirty="0" smtClean="0"/>
              <a:t> heap organization to </a:t>
            </a:r>
            <a:r>
              <a:rPr lang="en-US" sz="2800" dirty="0"/>
              <a:t>use lines and blocks </a:t>
            </a:r>
          </a:p>
          <a:p>
            <a:r>
              <a:rPr lang="en-US" sz="2800" b="1" dirty="0" smtClean="0"/>
              <a:t>Implement</a:t>
            </a:r>
            <a:r>
              <a:rPr lang="en-US" sz="2800" dirty="0" smtClean="0"/>
              <a:t> </a:t>
            </a:r>
            <a:r>
              <a:rPr lang="en-US" sz="2800" dirty="0"/>
              <a:t>full-heap </a:t>
            </a:r>
            <a:r>
              <a:rPr lang="en-US" sz="2800" dirty="0" smtClean="0"/>
              <a:t>tracing Immix collector (5% improvement)</a:t>
            </a:r>
          </a:p>
          <a:p>
            <a:pPr lvl="1"/>
            <a:r>
              <a:rPr lang="en-US" sz="2400" dirty="0" smtClean="0"/>
              <a:t>Depends on code quality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34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Conservative GC</a:t>
            </a:r>
          </a:p>
          <a:p>
            <a:pPr lvl="1"/>
            <a:r>
              <a:rPr lang="en-US" sz="2400" dirty="0" smtClean="0"/>
              <a:t>Dominated by BDW and MCC</a:t>
            </a:r>
          </a:p>
          <a:p>
            <a:pPr lvl="1"/>
            <a:r>
              <a:rPr lang="en-US" sz="2400" dirty="0"/>
              <a:t>S</a:t>
            </a:r>
            <a:r>
              <a:rPr lang="en-US" sz="2400" dirty="0" smtClean="0"/>
              <a:t>ignificant overheads</a:t>
            </a:r>
          </a:p>
          <a:p>
            <a:pPr lvl="1"/>
            <a:r>
              <a:rPr lang="en-US" sz="2400" dirty="0" smtClean="0"/>
              <a:t>Heap org. key to performance</a:t>
            </a:r>
          </a:p>
          <a:p>
            <a:r>
              <a:rPr lang="en-US" sz="2800" dirty="0" smtClean="0"/>
              <a:t>New designs</a:t>
            </a:r>
          </a:p>
          <a:p>
            <a:pPr lvl="1"/>
            <a:r>
              <a:rPr lang="en-US" sz="2400" dirty="0"/>
              <a:t>Low overhead object </a:t>
            </a:r>
            <a:r>
              <a:rPr lang="en-US" sz="2400" dirty="0" smtClean="0"/>
              <a:t>map</a:t>
            </a:r>
          </a:p>
          <a:p>
            <a:pPr lvl="1"/>
            <a:r>
              <a:rPr lang="en-US" sz="2400" dirty="0" smtClean="0"/>
              <a:t>Immix line based pinning</a:t>
            </a:r>
          </a:p>
          <a:p>
            <a:r>
              <a:rPr lang="en-US" sz="2800" dirty="0" smtClean="0"/>
              <a:t>Conservative RC Immix</a:t>
            </a:r>
          </a:p>
          <a:p>
            <a:pPr lvl="1"/>
            <a:r>
              <a:rPr lang="en-US" sz="2400" dirty="0" smtClean="0"/>
              <a:t>Matches fastest production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36840" y="625408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</p:txBody>
      </p:sp>
      <p:pic>
        <p:nvPicPr>
          <p:cNvPr id="5" name="Picture 4" descr="Untitled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382567"/>
            <a:ext cx="3263900" cy="45339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54543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Questions?</a:t>
            </a:r>
            <a:endParaRPr lang="en-US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6341258"/>
            <a:ext cx="7627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Available at: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https://jira.codehaus.org/browse/RVM-1085</a:t>
            </a:r>
          </a:p>
        </p:txBody>
      </p:sp>
      <p:pic>
        <p:nvPicPr>
          <p:cNvPr id="6" name="Picture 5" descr="aec-badge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396" y="144799"/>
            <a:ext cx="1235076" cy="12350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3985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714"/>
    </mc:Choice>
    <mc:Fallback xmlns="">
      <p:transition xmlns:p14="http://schemas.microsoft.com/office/powerpoint/2010/main" spd="slow" advTm="24714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 flipV="1">
            <a:off x="1475946" y="2809528"/>
            <a:ext cx="7043351" cy="1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487729"/>
              </p:ext>
            </p:extLst>
          </p:nvPr>
        </p:nvGraphicFramePr>
        <p:xfrm>
          <a:off x="457200" y="126876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9512" y="5805264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 </a:t>
            </a:r>
            <a:r>
              <a:rPr lang="en-US" sz="2000" b="1" dirty="0" smtClean="0"/>
              <a:t>16% </a:t>
            </a:r>
            <a:r>
              <a:rPr lang="en-US" sz="2000" b="1" dirty="0"/>
              <a:t>slowdown </a:t>
            </a:r>
            <a:r>
              <a:rPr lang="en-US" sz="2000" b="1" dirty="0" smtClean="0"/>
              <a:t>a </a:t>
            </a:r>
            <a:r>
              <a:rPr lang="en-US" sz="2000" b="1" dirty="0"/>
              <a:t>show-stopper in many situations</a:t>
            </a:r>
          </a:p>
        </p:txBody>
      </p:sp>
    </p:spTree>
    <p:extLst>
      <p:ext uri="{BB962C8B-B14F-4D97-AF65-F5344CB8AC3E}">
        <p14:creationId xmlns:p14="http://schemas.microsoft.com/office/powerpoint/2010/main" val="2524272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Chart bld="category"/>
        </p:bldSub>
      </p:bldGraphic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Conservative GC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1403648" y="2139928"/>
            <a:ext cx="6451652" cy="3407356"/>
            <a:chOff x="4670384" y="4771070"/>
            <a:chExt cx="3934064" cy="1970298"/>
          </a:xfrm>
        </p:grpSpPr>
        <p:sp>
          <p:nvSpPr>
            <p:cNvPr id="5" name="Rounded Rectangle 4"/>
            <p:cNvSpPr/>
            <p:nvPr/>
          </p:nvSpPr>
          <p:spPr>
            <a:xfrm>
              <a:off x="5783610" y="5259456"/>
              <a:ext cx="2820838" cy="148191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8213244" y="5442340"/>
              <a:ext cx="18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983052" y="5442340"/>
              <a:ext cx="45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7177166" y="5442340"/>
              <a:ext cx="18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749128" y="5442340"/>
              <a:ext cx="36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6501090" y="5442340"/>
              <a:ext cx="18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7425204" y="5442340"/>
              <a:ext cx="72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788022" y="4869160"/>
              <a:ext cx="535979" cy="122832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7973044" y="6097488"/>
              <a:ext cx="18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969244" y="6097488"/>
              <a:ext cx="72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8213244" y="6097488"/>
              <a:ext cx="180000" cy="360000"/>
            </a:xfrm>
            <a:prstGeom prst="round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7462844" y="6097488"/>
              <a:ext cx="450000" cy="360000"/>
            </a:xfrm>
            <a:prstGeom prst="round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7222644" y="6097488"/>
              <a:ext cx="18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6765444" y="6097488"/>
              <a:ext cx="360000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017476" y="4992513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5017476" y="5140402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017476" y="5288291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5017476" y="5436180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017476" y="5584069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5017476" y="5731958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5017476" y="5879848"/>
              <a:ext cx="72008" cy="72008"/>
            </a:xfrm>
            <a:prstGeom prst="ellipse">
              <a:avLst/>
            </a:prstGeom>
            <a:solidFill>
              <a:srgbClr val="FFFFFF"/>
            </a:solidFill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084166" y="5586336"/>
              <a:ext cx="72008" cy="72008"/>
            </a:xfrm>
            <a:prstGeom prst="ellipse">
              <a:avLst/>
            </a:prstGeom>
            <a:solidFill>
              <a:srgbClr val="FFFFFF"/>
            </a:solidFill>
            <a:ln w="254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082678" y="6241484"/>
              <a:ext cx="72008" cy="72008"/>
            </a:xfrm>
            <a:prstGeom prst="ellipse">
              <a:avLst/>
            </a:prstGeom>
            <a:solidFill>
              <a:srgbClr val="FFFFFF"/>
            </a:solidFill>
            <a:ln w="254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6373617" y="6241484"/>
              <a:ext cx="72008" cy="72008"/>
            </a:xfrm>
            <a:prstGeom prst="ellipse">
              <a:avLst/>
            </a:prstGeom>
            <a:solidFill>
              <a:srgbClr val="FFFFFF"/>
            </a:solidFill>
            <a:ln w="254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6809778" y="5586336"/>
              <a:ext cx="72008" cy="72008"/>
            </a:xfrm>
            <a:prstGeom prst="ellipse">
              <a:avLst/>
            </a:prstGeom>
            <a:solidFill>
              <a:srgbClr val="FFFFFF"/>
            </a:solidFill>
            <a:ln w="254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7664093" y="5586336"/>
              <a:ext cx="72008" cy="72008"/>
            </a:xfrm>
            <a:prstGeom prst="ellipse">
              <a:avLst/>
            </a:prstGeom>
            <a:solidFill>
              <a:srgbClr val="FFFFFF"/>
            </a:solidFill>
            <a:ln w="254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7231162" y="5583452"/>
              <a:ext cx="72008" cy="72008"/>
            </a:xfrm>
            <a:prstGeom prst="ellipse">
              <a:avLst/>
            </a:prstGeom>
            <a:solidFill>
              <a:srgbClr val="FFFFFF"/>
            </a:solidFill>
            <a:ln w="254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670384" y="6156012"/>
              <a:ext cx="774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roots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847293" y="4771070"/>
              <a:ext cx="7507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heap</a:t>
              </a:r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7583810" y="6241484"/>
              <a:ext cx="72008" cy="72008"/>
            </a:xfrm>
            <a:prstGeom prst="ellipse">
              <a:avLst/>
            </a:prstGeom>
            <a:solidFill>
              <a:srgbClr val="FFFFFF"/>
            </a:solidFill>
            <a:ln w="254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6" name="Straight Arrow Connector 35"/>
          <p:cNvCxnSpPr/>
          <p:nvPr/>
        </p:nvCxnSpPr>
        <p:spPr>
          <a:xfrm flipV="1">
            <a:off x="2077687" y="2267559"/>
            <a:ext cx="2095687" cy="3160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051720" y="4149080"/>
            <a:ext cx="686870" cy="9986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071260" y="2844216"/>
            <a:ext cx="1489377" cy="7189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072674" y="3384910"/>
            <a:ext cx="4108835" cy="104887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14" idx="1"/>
          </p:cNvCxnSpPr>
          <p:nvPr/>
        </p:nvCxnSpPr>
        <p:spPr>
          <a:xfrm>
            <a:off x="2077687" y="3902519"/>
            <a:ext cx="1456021" cy="8425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2073655" y="3603289"/>
            <a:ext cx="1486982" cy="6177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547664" y="3193231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int</a:t>
            </a:r>
            <a:endParaRPr lang="en-US" sz="1400" dirty="0"/>
          </a:p>
        </p:txBody>
      </p:sp>
      <p:pic>
        <p:nvPicPr>
          <p:cNvPr id="3" name="Picture 2" descr="Unknown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0000" y1="61972" x2="70000" y2="61972"/>
                        <a14:backgroundMark x1="60000" y1="56808" x2="60000" y2="56808"/>
                        <a14:backgroundMark x1="44333" y1="69014" x2="44333" y2="690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409" y="3129367"/>
            <a:ext cx="719838" cy="511085"/>
          </a:xfrm>
          <a:prstGeom prst="rect">
            <a:avLst/>
          </a:prstGeom>
        </p:spPr>
      </p:pic>
      <p:pic>
        <p:nvPicPr>
          <p:cNvPr id="46" name="Picture 45" descr="Unknown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70000" y1="61972" x2="70000" y2="61972"/>
                        <a14:backgroundMark x1="60000" y1="56808" x2="60000" y2="56808"/>
                        <a14:backgroundMark x1="44333" y1="69014" x2="44333" y2="690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328" y="4233983"/>
            <a:ext cx="719838" cy="511085"/>
          </a:xfrm>
          <a:prstGeom prst="rect">
            <a:avLst/>
          </a:prstGeom>
        </p:spPr>
      </p:pic>
      <p:pic>
        <p:nvPicPr>
          <p:cNvPr id="47" name="Picture 46" descr="Unknown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70000" y1="61972" x2="70000" y2="61972"/>
                        <a14:backgroundMark x1="60000" y1="56808" x2="60000" y2="56808"/>
                        <a14:backgroundMark x1="44333" y1="69014" x2="44333" y2="690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4196" y="4206323"/>
            <a:ext cx="719838" cy="511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521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Ambiguous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May be </a:t>
            </a:r>
            <a:r>
              <a:rPr lang="en-US" sz="2800" b="1" dirty="0" smtClean="0"/>
              <a:t>pointers</a:t>
            </a:r>
          </a:p>
          <a:p>
            <a:pPr lvl="1"/>
            <a:r>
              <a:rPr lang="en-US" sz="2400" dirty="0"/>
              <a:t>R</a:t>
            </a:r>
            <a:r>
              <a:rPr lang="en-US" sz="2400" dirty="0" smtClean="0"/>
              <a:t>etain referents, transitively</a:t>
            </a:r>
          </a:p>
          <a:p>
            <a:pPr lvl="1"/>
            <a:r>
              <a:rPr lang="en-US" sz="2400" dirty="0" smtClean="0"/>
              <a:t>Excess retention</a:t>
            </a:r>
          </a:p>
          <a:p>
            <a:r>
              <a:rPr lang="en-US" sz="2800" dirty="0" smtClean="0"/>
              <a:t>May be </a:t>
            </a:r>
            <a:r>
              <a:rPr lang="en-US" sz="2800" b="1" dirty="0" smtClean="0"/>
              <a:t>values</a:t>
            </a:r>
          </a:p>
          <a:p>
            <a:pPr lvl="1"/>
            <a:r>
              <a:rPr lang="en-US" sz="2400" dirty="0" smtClean="0"/>
              <a:t>Cannot change values </a:t>
            </a:r>
          </a:p>
          <a:p>
            <a:pPr lvl="1"/>
            <a:r>
              <a:rPr lang="en-US" sz="2400" dirty="0" smtClean="0"/>
              <a:t>Pin referents</a:t>
            </a:r>
          </a:p>
          <a:p>
            <a:r>
              <a:rPr lang="en-US" sz="2800" dirty="0" smtClean="0"/>
              <a:t>May </a:t>
            </a:r>
            <a:r>
              <a:rPr lang="en-US" sz="2800" b="1" dirty="0" smtClean="0"/>
              <a:t>corrupt</a:t>
            </a:r>
            <a:r>
              <a:rPr lang="en-US" sz="2800" dirty="0" smtClean="0"/>
              <a:t> heap</a:t>
            </a:r>
            <a:endParaRPr lang="en-US" sz="2400" dirty="0" smtClean="0"/>
          </a:p>
          <a:p>
            <a:pPr lvl="1"/>
            <a:r>
              <a:rPr lang="en-US" sz="2400" dirty="0"/>
              <a:t>V</a:t>
            </a:r>
            <a:r>
              <a:rPr lang="en-US" sz="2400" dirty="0" smtClean="0"/>
              <a:t>alidate before updating per</a:t>
            </a:r>
            <a:r>
              <a:rPr lang="en-US" sz="2400" dirty="0"/>
              <a:t>-object </a:t>
            </a:r>
            <a:r>
              <a:rPr lang="en-US" sz="2400" dirty="0" smtClean="0"/>
              <a:t>metadata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054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Why Conservative GC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100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Advantages</a:t>
            </a:r>
          </a:p>
          <a:p>
            <a:pPr>
              <a:buClr>
                <a:srgbClr val="00C000"/>
              </a:buClr>
              <a:buFont typeface="Lucida Grande"/>
              <a:buChar char="✔"/>
            </a:pPr>
            <a:r>
              <a:rPr lang="en-US" sz="2400" dirty="0" smtClean="0"/>
              <a:t>Disentangles GC from compiler</a:t>
            </a:r>
          </a:p>
          <a:p>
            <a:pPr>
              <a:buClr>
                <a:srgbClr val="00C000"/>
              </a:buClr>
              <a:buFont typeface="Lucida Grande"/>
              <a:buChar char="✔"/>
            </a:pPr>
            <a:r>
              <a:rPr lang="en-US" sz="2400" dirty="0" smtClean="0"/>
              <a:t>Avoids challenging engineering of stack maps</a:t>
            </a:r>
          </a:p>
          <a:p>
            <a:pPr>
              <a:buClr>
                <a:srgbClr val="00C000"/>
              </a:buClr>
              <a:buFont typeface="Lucida Grande"/>
              <a:buChar char="✔"/>
            </a:pPr>
            <a:r>
              <a:rPr lang="en-US" sz="2400" dirty="0" smtClean="0"/>
              <a:t>Enables more compiler optimizations</a:t>
            </a:r>
          </a:p>
          <a:p>
            <a:pPr marL="0" indent="0">
              <a:buNone/>
            </a:pPr>
            <a:r>
              <a:rPr lang="en-US" sz="2800" dirty="0" smtClean="0"/>
              <a:t>Disadvantages</a:t>
            </a:r>
          </a:p>
          <a:p>
            <a:pPr>
              <a:buClr>
                <a:srgbClr val="FF0000"/>
              </a:buClr>
              <a:buFont typeface="Lucida Grande"/>
              <a:buChar char="✘"/>
            </a:pPr>
            <a:r>
              <a:rPr lang="en-US" sz="2400" dirty="0" smtClean="0"/>
              <a:t>Must handle ambiguous references</a:t>
            </a:r>
          </a:p>
          <a:p>
            <a:pPr>
              <a:buClr>
                <a:srgbClr val="FF0000"/>
              </a:buClr>
              <a:buFont typeface="Lucida Grande"/>
              <a:buChar char="✘"/>
            </a:pPr>
            <a:r>
              <a:rPr lang="en-US" sz="2400" dirty="0" smtClean="0"/>
              <a:t>Performance</a:t>
            </a:r>
            <a:endParaRPr lang="en-US" sz="2800" dirty="0" smtClean="0"/>
          </a:p>
          <a:p>
            <a:pPr>
              <a:buClr>
                <a:srgbClr val="FF0000"/>
              </a:buClr>
              <a:buFont typeface="Lucida Grande"/>
              <a:buChar char="✘"/>
            </a:pPr>
            <a:endParaRPr lang="en-US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200400" y="15240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94B0BE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86A1-FD3E-AA4A-B9E6-C86149DBB700}" type="slidenum">
              <a:rPr lang="en-US" smtClean="0"/>
              <a:t>6</a:t>
            </a:fld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012632" y="5301208"/>
            <a:ext cx="1159768" cy="2880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3528" y="5345340"/>
            <a:ext cx="856895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Our goal is high </a:t>
            </a:r>
            <a:r>
              <a:rPr lang="en-US" sz="2800" b="1" dirty="0"/>
              <a:t>performance </a:t>
            </a:r>
            <a:r>
              <a:rPr lang="en-US" sz="2800" b="1" dirty="0" smtClean="0"/>
              <a:t>conservative </a:t>
            </a:r>
            <a:r>
              <a:rPr lang="en-US" sz="2800" b="1" dirty="0"/>
              <a:t>GC for managed languages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014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44738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High Performance Exact Garbage Collectors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86A1-FD3E-AA4A-B9E6-C86149DBB7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71"/>
    </mc:Choice>
    <mc:Fallback xmlns="">
      <p:transition xmlns:p14="http://schemas.microsoft.com/office/powerpoint/2010/main" spd="slow" advTm="497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Immix</a:t>
            </a:r>
            <a:r>
              <a:rPr lang="en-US" sz="4000" dirty="0"/>
              <a:t> </a:t>
            </a:r>
            <a:r>
              <a:rPr lang="en-US" sz="1400" b="0" dirty="0"/>
              <a:t>[Blackburn &amp; McKinley 2008]</a:t>
            </a:r>
            <a:br>
              <a:rPr lang="en-US" sz="1400" b="0" dirty="0"/>
            </a:br>
            <a:endParaRPr lang="en-US" sz="1400" b="0" dirty="0"/>
          </a:p>
        </p:txBody>
      </p:sp>
      <p:sp>
        <p:nvSpPr>
          <p:cNvPr id="116" name="Rounded Rectangle 115"/>
          <p:cNvSpPr/>
          <p:nvPr/>
        </p:nvSpPr>
        <p:spPr>
          <a:xfrm>
            <a:off x="7962900" y="1989138"/>
            <a:ext cx="179388" cy="360362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360" name="Rounded Rectangle 359"/>
          <p:cNvSpPr/>
          <p:nvPr/>
        </p:nvSpPr>
        <p:spPr>
          <a:xfrm>
            <a:off x="609600" y="1911350"/>
            <a:ext cx="1979613" cy="57308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361" name="Rounded Rectangle 360"/>
          <p:cNvSpPr/>
          <p:nvPr/>
        </p:nvSpPr>
        <p:spPr>
          <a:xfrm>
            <a:off x="4568825" y="1911350"/>
            <a:ext cx="1979613" cy="57308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362" name="Rounded Rectangle 361"/>
          <p:cNvSpPr/>
          <p:nvPr/>
        </p:nvSpPr>
        <p:spPr>
          <a:xfrm>
            <a:off x="2581255" y="1911350"/>
            <a:ext cx="1979612" cy="57308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363" name="Oval 362"/>
          <p:cNvSpPr/>
          <p:nvPr/>
        </p:nvSpPr>
        <p:spPr>
          <a:xfrm>
            <a:off x="3508375" y="2382838"/>
            <a:ext cx="76200" cy="76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364" name="Rounded Rectangle 363"/>
          <p:cNvSpPr/>
          <p:nvPr/>
        </p:nvSpPr>
        <p:spPr>
          <a:xfrm>
            <a:off x="6546850" y="1911350"/>
            <a:ext cx="1981200" cy="57308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365" name="Oval 364"/>
          <p:cNvSpPr/>
          <p:nvPr/>
        </p:nvSpPr>
        <p:spPr>
          <a:xfrm>
            <a:off x="7467600" y="2382838"/>
            <a:ext cx="76200" cy="76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366" name="Rounded Rectangle 365"/>
          <p:cNvSpPr/>
          <p:nvPr/>
        </p:nvSpPr>
        <p:spPr>
          <a:xfrm>
            <a:off x="644525" y="1989138"/>
            <a:ext cx="450850" cy="360362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367" name="Rounded Rectangle 366"/>
          <p:cNvSpPr/>
          <p:nvPr/>
        </p:nvSpPr>
        <p:spPr>
          <a:xfrm>
            <a:off x="1152525" y="1989138"/>
            <a:ext cx="179388" cy="360362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368" name="Rounded Rectangle 367"/>
          <p:cNvSpPr/>
          <p:nvPr/>
        </p:nvSpPr>
        <p:spPr>
          <a:xfrm>
            <a:off x="1806575" y="1989138"/>
            <a:ext cx="179388" cy="360362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369" name="Rounded Rectangle 368"/>
          <p:cNvSpPr/>
          <p:nvPr/>
        </p:nvSpPr>
        <p:spPr>
          <a:xfrm>
            <a:off x="1389063" y="1989138"/>
            <a:ext cx="360362" cy="360362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370" name="Rounded Rectangle 369"/>
          <p:cNvSpPr/>
          <p:nvPr/>
        </p:nvSpPr>
        <p:spPr>
          <a:xfrm>
            <a:off x="2371725" y="1989138"/>
            <a:ext cx="179388" cy="360362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371" name="Rounded Rectangle 370"/>
          <p:cNvSpPr/>
          <p:nvPr/>
        </p:nvSpPr>
        <p:spPr>
          <a:xfrm>
            <a:off x="2857500" y="1989138"/>
            <a:ext cx="719138" cy="360362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372" name="Rounded Rectangle 371"/>
          <p:cNvSpPr/>
          <p:nvPr/>
        </p:nvSpPr>
        <p:spPr>
          <a:xfrm>
            <a:off x="4037013" y="1989138"/>
            <a:ext cx="179387" cy="360362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373" name="Rounded Rectangle 372"/>
          <p:cNvSpPr/>
          <p:nvPr/>
        </p:nvSpPr>
        <p:spPr>
          <a:xfrm>
            <a:off x="3627438" y="1989138"/>
            <a:ext cx="360362" cy="360362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374" name="Rounded Rectangle 373"/>
          <p:cNvSpPr/>
          <p:nvPr/>
        </p:nvSpPr>
        <p:spPr>
          <a:xfrm>
            <a:off x="4267200" y="1989138"/>
            <a:ext cx="179388" cy="360362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375" name="Rounded Rectangle 374"/>
          <p:cNvSpPr/>
          <p:nvPr/>
        </p:nvSpPr>
        <p:spPr>
          <a:xfrm>
            <a:off x="2627313" y="1989138"/>
            <a:ext cx="179387" cy="360362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376" name="Rounded Rectangle 375"/>
          <p:cNvSpPr/>
          <p:nvPr/>
        </p:nvSpPr>
        <p:spPr>
          <a:xfrm>
            <a:off x="5184775" y="1989138"/>
            <a:ext cx="180975" cy="360362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377" name="Rounded Rectangle 376"/>
          <p:cNvSpPr/>
          <p:nvPr/>
        </p:nvSpPr>
        <p:spPr>
          <a:xfrm>
            <a:off x="4614863" y="1989138"/>
            <a:ext cx="269875" cy="360362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378" name="Rounded Rectangle 377"/>
          <p:cNvSpPr/>
          <p:nvPr/>
        </p:nvSpPr>
        <p:spPr>
          <a:xfrm>
            <a:off x="5997575" y="1989138"/>
            <a:ext cx="179388" cy="360362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379" name="Rounded Rectangle 378"/>
          <p:cNvSpPr/>
          <p:nvPr/>
        </p:nvSpPr>
        <p:spPr>
          <a:xfrm>
            <a:off x="5665788" y="1989138"/>
            <a:ext cx="271462" cy="360362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380" name="Rounded Rectangle 379"/>
          <p:cNvSpPr/>
          <p:nvPr/>
        </p:nvSpPr>
        <p:spPr>
          <a:xfrm>
            <a:off x="4945063" y="1989138"/>
            <a:ext cx="179387" cy="360362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381" name="Rounded Rectangle 380"/>
          <p:cNvSpPr/>
          <p:nvPr/>
        </p:nvSpPr>
        <p:spPr>
          <a:xfrm>
            <a:off x="5426075" y="1989138"/>
            <a:ext cx="179388" cy="360362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382" name="Rounded Rectangle 381"/>
          <p:cNvSpPr/>
          <p:nvPr/>
        </p:nvSpPr>
        <p:spPr>
          <a:xfrm>
            <a:off x="6237288" y="1988840"/>
            <a:ext cx="710976" cy="360362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383" name="Rounded Rectangle 382"/>
          <p:cNvSpPr/>
          <p:nvPr/>
        </p:nvSpPr>
        <p:spPr>
          <a:xfrm>
            <a:off x="7004050" y="1989138"/>
            <a:ext cx="179388" cy="360362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384" name="Rounded Rectangle 383"/>
          <p:cNvSpPr/>
          <p:nvPr/>
        </p:nvSpPr>
        <p:spPr>
          <a:xfrm>
            <a:off x="7732713" y="1989138"/>
            <a:ext cx="180975" cy="360362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385" name="Rounded Rectangle 384"/>
          <p:cNvSpPr/>
          <p:nvPr/>
        </p:nvSpPr>
        <p:spPr>
          <a:xfrm>
            <a:off x="7962900" y="1989138"/>
            <a:ext cx="179388" cy="360362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387" name="Rounded Rectangle 386"/>
          <p:cNvSpPr/>
          <p:nvPr/>
        </p:nvSpPr>
        <p:spPr>
          <a:xfrm>
            <a:off x="7232650" y="1989138"/>
            <a:ext cx="450850" cy="360362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388" name="Rounded Rectangle 387"/>
          <p:cNvSpPr/>
          <p:nvPr/>
        </p:nvSpPr>
        <p:spPr>
          <a:xfrm>
            <a:off x="8193088" y="1989138"/>
            <a:ext cx="269875" cy="360362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389" name="Rounded Rectangle 388"/>
          <p:cNvSpPr/>
          <p:nvPr/>
        </p:nvSpPr>
        <p:spPr>
          <a:xfrm>
            <a:off x="2044700" y="1989138"/>
            <a:ext cx="269875" cy="360362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grpSp>
        <p:nvGrpSpPr>
          <p:cNvPr id="390" name="Group 389"/>
          <p:cNvGrpSpPr>
            <a:grpSpLocks/>
          </p:cNvGrpSpPr>
          <p:nvPr/>
        </p:nvGrpSpPr>
        <p:grpSpPr bwMode="auto">
          <a:xfrm>
            <a:off x="2627313" y="1988518"/>
            <a:ext cx="1819275" cy="360362"/>
            <a:chOff x="2668263" y="1146944"/>
            <a:chExt cx="1819518" cy="360000"/>
          </a:xfrm>
        </p:grpSpPr>
        <p:sp>
          <p:nvSpPr>
            <p:cNvPr id="391" name="Rounded Rectangle 390"/>
            <p:cNvSpPr/>
            <p:nvPr/>
          </p:nvSpPr>
          <p:spPr>
            <a:xfrm>
              <a:off x="2898481" y="1146944"/>
              <a:ext cx="719234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392" name="Rounded Rectangle 391"/>
            <p:cNvSpPr/>
            <p:nvPr/>
          </p:nvSpPr>
          <p:spPr>
            <a:xfrm>
              <a:off x="4078151" y="1146944"/>
              <a:ext cx="179411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393" name="Rounded Rectangle 392"/>
            <p:cNvSpPr/>
            <p:nvPr/>
          </p:nvSpPr>
          <p:spPr>
            <a:xfrm>
              <a:off x="3668522" y="1146944"/>
              <a:ext cx="358823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394" name="Rounded Rectangle 393"/>
            <p:cNvSpPr/>
            <p:nvPr/>
          </p:nvSpPr>
          <p:spPr>
            <a:xfrm>
              <a:off x="4308369" y="1146944"/>
              <a:ext cx="179412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395" name="Rounded Rectangle 394"/>
            <p:cNvSpPr/>
            <p:nvPr/>
          </p:nvSpPr>
          <p:spPr>
            <a:xfrm>
              <a:off x="2668263" y="1146944"/>
              <a:ext cx="179411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</p:grpSp>
      <p:grpSp>
        <p:nvGrpSpPr>
          <p:cNvPr id="396" name="Group 395"/>
          <p:cNvGrpSpPr>
            <a:grpSpLocks/>
          </p:cNvGrpSpPr>
          <p:nvPr/>
        </p:nvGrpSpPr>
        <p:grpSpPr bwMode="auto">
          <a:xfrm>
            <a:off x="4614862" y="1988517"/>
            <a:ext cx="2333401" cy="360686"/>
            <a:chOff x="4655538" y="1875728"/>
            <a:chExt cx="2334018" cy="360324"/>
          </a:xfrm>
        </p:grpSpPr>
        <p:sp>
          <p:nvSpPr>
            <p:cNvPr id="397" name="Rounded Rectangle 396"/>
            <p:cNvSpPr/>
            <p:nvPr/>
          </p:nvSpPr>
          <p:spPr>
            <a:xfrm>
              <a:off x="5227189" y="1875728"/>
              <a:ext cx="179434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398" name="Rounded Rectangle 397"/>
            <p:cNvSpPr/>
            <p:nvPr/>
          </p:nvSpPr>
          <p:spPr>
            <a:xfrm>
              <a:off x="4655538" y="1875728"/>
              <a:ext cx="269946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399" name="Rounded Rectangle 398"/>
            <p:cNvSpPr/>
            <p:nvPr/>
          </p:nvSpPr>
          <p:spPr>
            <a:xfrm>
              <a:off x="6038615" y="1875728"/>
              <a:ext cx="179435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400" name="Rounded Rectangle 399"/>
            <p:cNvSpPr/>
            <p:nvPr/>
          </p:nvSpPr>
          <p:spPr>
            <a:xfrm>
              <a:off x="5706741" y="1875728"/>
              <a:ext cx="269946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401" name="Rounded Rectangle 400"/>
            <p:cNvSpPr/>
            <p:nvPr/>
          </p:nvSpPr>
          <p:spPr>
            <a:xfrm>
              <a:off x="4985825" y="1875728"/>
              <a:ext cx="179434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402" name="Rounded Rectangle 401"/>
            <p:cNvSpPr/>
            <p:nvPr/>
          </p:nvSpPr>
          <p:spPr>
            <a:xfrm>
              <a:off x="5466964" y="1875728"/>
              <a:ext cx="179435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403" name="Rounded Rectangle 402"/>
            <p:cNvSpPr/>
            <p:nvPr/>
          </p:nvSpPr>
          <p:spPr>
            <a:xfrm>
              <a:off x="6278392" y="1876052"/>
              <a:ext cx="711164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</p:grpSp>
      <p:grpSp>
        <p:nvGrpSpPr>
          <p:cNvPr id="404" name="Group 403"/>
          <p:cNvGrpSpPr>
            <a:grpSpLocks/>
          </p:cNvGrpSpPr>
          <p:nvPr/>
        </p:nvGrpSpPr>
        <p:grpSpPr bwMode="auto">
          <a:xfrm>
            <a:off x="7002461" y="1988518"/>
            <a:ext cx="1460500" cy="360362"/>
            <a:chOff x="7043764" y="647592"/>
            <a:chExt cx="1459974" cy="360000"/>
          </a:xfrm>
        </p:grpSpPr>
        <p:sp>
          <p:nvSpPr>
            <p:cNvPr id="405" name="Rounded Rectangle 404"/>
            <p:cNvSpPr/>
            <p:nvPr/>
          </p:nvSpPr>
          <p:spPr>
            <a:xfrm>
              <a:off x="7043764" y="647592"/>
              <a:ext cx="180910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406" name="Rounded Rectangle 405"/>
            <p:cNvSpPr/>
            <p:nvPr/>
          </p:nvSpPr>
          <p:spPr>
            <a:xfrm>
              <a:off x="7773751" y="647592"/>
              <a:ext cx="180910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407" name="Rounded Rectangle 406"/>
            <p:cNvSpPr/>
            <p:nvPr/>
          </p:nvSpPr>
          <p:spPr>
            <a:xfrm>
              <a:off x="8003855" y="647592"/>
              <a:ext cx="179323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409" name="Rounded Rectangle 408"/>
            <p:cNvSpPr/>
            <p:nvPr/>
          </p:nvSpPr>
          <p:spPr>
            <a:xfrm>
              <a:off x="7273868" y="647592"/>
              <a:ext cx="450688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410" name="Rounded Rectangle 409"/>
            <p:cNvSpPr/>
            <p:nvPr/>
          </p:nvSpPr>
          <p:spPr>
            <a:xfrm>
              <a:off x="8233960" y="647592"/>
              <a:ext cx="269778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</p:grpSp>
      <p:grpSp>
        <p:nvGrpSpPr>
          <p:cNvPr id="411" name="Group 410"/>
          <p:cNvGrpSpPr>
            <a:grpSpLocks/>
          </p:cNvGrpSpPr>
          <p:nvPr/>
        </p:nvGrpSpPr>
        <p:grpSpPr bwMode="auto">
          <a:xfrm>
            <a:off x="644525" y="1988518"/>
            <a:ext cx="1906588" cy="360362"/>
            <a:chOff x="685800" y="1295400"/>
            <a:chExt cx="1906337" cy="360000"/>
          </a:xfrm>
        </p:grpSpPr>
        <p:sp>
          <p:nvSpPr>
            <p:cNvPr id="412" name="Rounded Rectangle 411"/>
            <p:cNvSpPr/>
            <p:nvPr/>
          </p:nvSpPr>
          <p:spPr>
            <a:xfrm>
              <a:off x="685800" y="1295400"/>
              <a:ext cx="450791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413" name="Rounded Rectangle 412"/>
            <p:cNvSpPr/>
            <p:nvPr/>
          </p:nvSpPr>
          <p:spPr>
            <a:xfrm>
              <a:off x="1193733" y="1295400"/>
              <a:ext cx="179364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414" name="Rounded Rectangle 413"/>
            <p:cNvSpPr/>
            <p:nvPr/>
          </p:nvSpPr>
          <p:spPr>
            <a:xfrm>
              <a:off x="1847697" y="1295400"/>
              <a:ext cx="179364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415" name="Rounded Rectangle 414"/>
            <p:cNvSpPr/>
            <p:nvPr/>
          </p:nvSpPr>
          <p:spPr>
            <a:xfrm>
              <a:off x="1430240" y="1295400"/>
              <a:ext cx="360315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416" name="Rounded Rectangle 415"/>
            <p:cNvSpPr/>
            <p:nvPr/>
          </p:nvSpPr>
          <p:spPr>
            <a:xfrm>
              <a:off x="2412773" y="1295400"/>
              <a:ext cx="179364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417" name="Rounded Rectangle 416"/>
            <p:cNvSpPr/>
            <p:nvPr/>
          </p:nvSpPr>
          <p:spPr>
            <a:xfrm>
              <a:off x="2084204" y="1295400"/>
              <a:ext cx="271426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</p:grpSp>
      <p:sp>
        <p:nvSpPr>
          <p:cNvPr id="418" name="Rounded Rectangle 417"/>
          <p:cNvSpPr/>
          <p:nvPr/>
        </p:nvSpPr>
        <p:spPr>
          <a:xfrm>
            <a:off x="7962900" y="1988518"/>
            <a:ext cx="179388" cy="360362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419" name="Oval 418"/>
          <p:cNvSpPr/>
          <p:nvPr/>
        </p:nvSpPr>
        <p:spPr>
          <a:xfrm>
            <a:off x="7989888" y="2019300"/>
            <a:ext cx="76200" cy="76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420" name="Rounded Rectangle 419"/>
          <p:cNvSpPr/>
          <p:nvPr/>
        </p:nvSpPr>
        <p:spPr>
          <a:xfrm>
            <a:off x="7732713" y="1988518"/>
            <a:ext cx="180975" cy="360362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421" name="Oval 420"/>
          <p:cNvSpPr/>
          <p:nvPr/>
        </p:nvSpPr>
        <p:spPr>
          <a:xfrm>
            <a:off x="7764463" y="2019300"/>
            <a:ext cx="76200" cy="76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prstClr val="white"/>
                </a:solidFill>
                <a:latin typeface="Verdana"/>
                <a:ea typeface="+mn-ea"/>
                <a:cs typeface="+mn-cs"/>
              </a:rPr>
              <a:t>0</a:t>
            </a:r>
          </a:p>
        </p:txBody>
      </p:sp>
      <p:sp>
        <p:nvSpPr>
          <p:cNvPr id="422" name="Rounded Rectangle 421"/>
          <p:cNvSpPr/>
          <p:nvPr/>
        </p:nvSpPr>
        <p:spPr>
          <a:xfrm>
            <a:off x="2627313" y="1988518"/>
            <a:ext cx="179387" cy="360362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423" name="Oval 422"/>
          <p:cNvSpPr/>
          <p:nvPr/>
        </p:nvSpPr>
        <p:spPr>
          <a:xfrm>
            <a:off x="2659063" y="2019300"/>
            <a:ext cx="76200" cy="76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424" name="Rounded Rectangle 423"/>
          <p:cNvSpPr/>
          <p:nvPr/>
        </p:nvSpPr>
        <p:spPr>
          <a:xfrm>
            <a:off x="4267200" y="1988518"/>
            <a:ext cx="179388" cy="360362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425" name="Oval 424"/>
          <p:cNvSpPr/>
          <p:nvPr/>
        </p:nvSpPr>
        <p:spPr>
          <a:xfrm>
            <a:off x="4300538" y="2019300"/>
            <a:ext cx="76200" cy="76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426" name="Rounded Rectangle 425"/>
          <p:cNvSpPr/>
          <p:nvPr/>
        </p:nvSpPr>
        <p:spPr>
          <a:xfrm>
            <a:off x="2851925" y="1988518"/>
            <a:ext cx="719138" cy="360362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427" name="Oval 426"/>
          <p:cNvSpPr/>
          <p:nvPr/>
        </p:nvSpPr>
        <p:spPr>
          <a:xfrm>
            <a:off x="2890838" y="2019300"/>
            <a:ext cx="76200" cy="76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Verdana"/>
              <a:ea typeface="+mn-ea"/>
              <a:cs typeface="+mn-cs"/>
            </a:endParaRPr>
          </a:p>
        </p:txBody>
      </p:sp>
      <p:grpSp>
        <p:nvGrpSpPr>
          <p:cNvPr id="428" name="Group 427"/>
          <p:cNvGrpSpPr>
            <a:grpSpLocks/>
          </p:cNvGrpSpPr>
          <p:nvPr/>
        </p:nvGrpSpPr>
        <p:grpSpPr bwMode="auto">
          <a:xfrm>
            <a:off x="3627438" y="1988518"/>
            <a:ext cx="4835525" cy="360362"/>
            <a:chOff x="3627083" y="1988521"/>
            <a:chExt cx="4835717" cy="360003"/>
          </a:xfrm>
        </p:grpSpPr>
        <p:grpSp>
          <p:nvGrpSpPr>
            <p:cNvPr id="38963" name="Group 428"/>
            <p:cNvGrpSpPr>
              <a:grpSpLocks/>
            </p:cNvGrpSpPr>
            <p:nvPr/>
          </p:nvGrpSpPr>
          <p:grpSpPr bwMode="auto">
            <a:xfrm>
              <a:off x="3627083" y="1988521"/>
              <a:ext cx="590573" cy="360000"/>
              <a:chOff x="3779483" y="2382583"/>
              <a:chExt cx="590573" cy="360000"/>
            </a:xfrm>
          </p:grpSpPr>
          <p:sp>
            <p:nvSpPr>
              <p:cNvPr id="435" name="Rounded Rectangle 434"/>
              <p:cNvSpPr/>
              <p:nvPr/>
            </p:nvSpPr>
            <p:spPr>
              <a:xfrm>
                <a:off x="4189074" y="2382583"/>
                <a:ext cx="180982" cy="360000"/>
              </a:xfrm>
              <a:prstGeom prst="roundRect">
                <a:avLst/>
              </a:prstGeom>
              <a:ln/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prstClr val="black"/>
                  </a:solidFill>
                  <a:latin typeface="Verdana"/>
                  <a:ea typeface="+mn-ea"/>
                  <a:cs typeface="+mn-cs"/>
                </a:endParaRPr>
              </a:p>
            </p:txBody>
          </p:sp>
          <p:sp>
            <p:nvSpPr>
              <p:cNvPr id="436" name="Rounded Rectangle 435"/>
              <p:cNvSpPr/>
              <p:nvPr/>
            </p:nvSpPr>
            <p:spPr>
              <a:xfrm>
                <a:off x="3779483" y="2382583"/>
                <a:ext cx="360376" cy="360000"/>
              </a:xfrm>
              <a:prstGeom prst="roundRect">
                <a:avLst/>
              </a:prstGeom>
              <a:ln/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prstClr val="black"/>
                  </a:solidFill>
                  <a:latin typeface="Verdana"/>
                  <a:ea typeface="+mn-ea"/>
                  <a:cs typeface="+mn-cs"/>
                </a:endParaRPr>
              </a:p>
            </p:txBody>
          </p:sp>
        </p:grpSp>
        <p:grpSp>
          <p:nvGrpSpPr>
            <p:cNvPr id="38964" name="Group 429"/>
            <p:cNvGrpSpPr>
              <a:grpSpLocks/>
            </p:cNvGrpSpPr>
            <p:nvPr/>
          </p:nvGrpSpPr>
          <p:grpSpPr bwMode="auto">
            <a:xfrm>
              <a:off x="7002242" y="1988524"/>
              <a:ext cx="1460558" cy="360000"/>
              <a:chOff x="7043180" y="1294786"/>
              <a:chExt cx="1460558" cy="360000"/>
            </a:xfrm>
          </p:grpSpPr>
          <p:sp>
            <p:nvSpPr>
              <p:cNvPr id="431" name="Rounded Rectangle 430"/>
              <p:cNvSpPr/>
              <p:nvPr/>
            </p:nvSpPr>
            <p:spPr>
              <a:xfrm>
                <a:off x="7043180" y="1294786"/>
                <a:ext cx="180982" cy="360000"/>
              </a:xfrm>
              <a:prstGeom prst="roundRect">
                <a:avLst/>
              </a:prstGeom>
              <a:ln/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prstClr val="black"/>
                  </a:solidFill>
                  <a:latin typeface="Verdana"/>
                  <a:ea typeface="+mn-ea"/>
                  <a:cs typeface="+mn-cs"/>
                </a:endParaRPr>
              </a:p>
            </p:txBody>
          </p:sp>
          <p:sp>
            <p:nvSpPr>
              <p:cNvPr id="433" name="Rounded Rectangle 432"/>
              <p:cNvSpPr/>
              <p:nvPr/>
            </p:nvSpPr>
            <p:spPr>
              <a:xfrm>
                <a:off x="7273376" y="1294786"/>
                <a:ext cx="450868" cy="360000"/>
              </a:xfrm>
              <a:prstGeom prst="roundRect">
                <a:avLst/>
              </a:prstGeom>
              <a:ln/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prstClr val="black"/>
                  </a:solidFill>
                  <a:latin typeface="Verdana"/>
                  <a:ea typeface="+mn-ea"/>
                  <a:cs typeface="+mn-cs"/>
                </a:endParaRPr>
              </a:p>
            </p:txBody>
          </p:sp>
          <p:sp>
            <p:nvSpPr>
              <p:cNvPr id="434" name="Rounded Rectangle 433"/>
              <p:cNvSpPr/>
              <p:nvPr/>
            </p:nvSpPr>
            <p:spPr>
              <a:xfrm>
                <a:off x="8233852" y="1294786"/>
                <a:ext cx="269886" cy="360000"/>
              </a:xfrm>
              <a:prstGeom prst="roundRect">
                <a:avLst/>
              </a:prstGeom>
              <a:ln/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prstClr val="black"/>
                  </a:solidFill>
                  <a:latin typeface="Verdana"/>
                  <a:ea typeface="+mn-ea"/>
                  <a:cs typeface="+mn-cs"/>
                </a:endParaRPr>
              </a:p>
            </p:txBody>
          </p:sp>
        </p:grp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61618"/>
            <a:ext cx="8229600" cy="349171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/>
              <a:t>Contiguous allocation into regions</a:t>
            </a:r>
          </a:p>
          <a:p>
            <a:pPr lvl="1">
              <a:defRPr/>
            </a:pPr>
            <a:r>
              <a:rPr lang="en-US" sz="2400" dirty="0" smtClean="0"/>
              <a:t>256B lines and 32KB blocks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en-US" sz="2400" dirty="0" smtClean="0"/>
              <a:t>Objects span lines but not blocks</a:t>
            </a:r>
          </a:p>
          <a:p>
            <a:pPr>
              <a:defRPr/>
            </a:pPr>
            <a:r>
              <a:rPr lang="en-US" sz="2800" dirty="0" smtClean="0"/>
              <a:t>Simple mark phase</a:t>
            </a:r>
          </a:p>
          <a:p>
            <a:pPr lvl="1">
              <a:defRPr/>
            </a:pPr>
            <a:r>
              <a:rPr lang="en-US" sz="2400" dirty="0" smtClean="0"/>
              <a:t>Mark objects and containing regions</a:t>
            </a:r>
          </a:p>
          <a:p>
            <a:pPr>
              <a:defRPr/>
            </a:pPr>
            <a:r>
              <a:rPr lang="en-US" sz="2800" dirty="0" smtClean="0"/>
              <a:t>Free unmarked regions </a:t>
            </a:r>
          </a:p>
          <a:p>
            <a:pPr>
              <a:buClr>
                <a:srgbClr val="00C000"/>
              </a:buClr>
              <a:buFont typeface="Lucida Grande"/>
              <a:buChar char="✔"/>
              <a:defRPr/>
            </a:pPr>
            <a:r>
              <a:rPr lang="en-US" sz="2800" dirty="0" smtClean="0"/>
              <a:t>Recycled allocation and defragmentation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86A1-FD3E-AA4A-B9E6-C86149DBB700}" type="slidenum">
              <a:rPr lang="en-US" smtClean="0"/>
              <a:t>8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609600" y="1547500"/>
            <a:ext cx="7918450" cy="369332"/>
            <a:chOff x="609600" y="1547500"/>
            <a:chExt cx="7918450" cy="369332"/>
          </a:xfrm>
        </p:grpSpPr>
        <p:sp>
          <p:nvSpPr>
            <p:cNvPr id="4" name="TextBox 3"/>
            <p:cNvSpPr txBox="1"/>
            <p:nvPr/>
          </p:nvSpPr>
          <p:spPr>
            <a:xfrm>
              <a:off x="4156265" y="1547500"/>
              <a:ext cx="7887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block</a:t>
              </a:r>
              <a:endParaRPr lang="en-US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609600" y="1732166"/>
              <a:ext cx="3376613" cy="0"/>
            </a:xfrm>
            <a:prstGeom prst="line">
              <a:avLst/>
            </a:prstGeom>
            <a:effectLst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5151437" y="1732166"/>
              <a:ext cx="3376613" cy="0"/>
            </a:xfrm>
            <a:prstGeom prst="line">
              <a:avLst/>
            </a:prstGeom>
            <a:effectLst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6588224" y="2492896"/>
            <a:ext cx="1872208" cy="369332"/>
            <a:chOff x="6588224" y="2492896"/>
            <a:chExt cx="1872208" cy="369332"/>
          </a:xfrm>
        </p:grpSpPr>
        <p:sp>
          <p:nvSpPr>
            <p:cNvPr id="89" name="TextBox 88"/>
            <p:cNvSpPr txBox="1"/>
            <p:nvPr/>
          </p:nvSpPr>
          <p:spPr>
            <a:xfrm>
              <a:off x="7289434" y="2492896"/>
              <a:ext cx="5949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line</a:t>
              </a:r>
              <a:endParaRPr lang="en-US" dirty="0"/>
            </a:p>
          </p:txBody>
        </p:sp>
        <p:cxnSp>
          <p:nvCxnSpPr>
            <p:cNvPr id="90" name="Straight Connector 89"/>
            <p:cNvCxnSpPr/>
            <p:nvPr/>
          </p:nvCxnSpPr>
          <p:spPr>
            <a:xfrm>
              <a:off x="6588224" y="2677562"/>
              <a:ext cx="510753" cy="0"/>
            </a:xfrm>
            <a:prstGeom prst="line">
              <a:avLst/>
            </a:prstGeom>
            <a:effectLst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7975923" y="2677562"/>
              <a:ext cx="484509" cy="0"/>
            </a:xfrm>
            <a:prstGeom prst="line">
              <a:avLst/>
            </a:prstGeom>
            <a:effectLst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>
            <a:off x="1475656" y="1232972"/>
            <a:ext cx="4033334" cy="611852"/>
            <a:chOff x="2553816" y="1547500"/>
            <a:chExt cx="4033334" cy="611852"/>
          </a:xfrm>
        </p:grpSpPr>
        <p:sp>
          <p:nvSpPr>
            <p:cNvPr id="99" name="TextBox 98"/>
            <p:cNvSpPr txBox="1"/>
            <p:nvPr/>
          </p:nvSpPr>
          <p:spPr>
            <a:xfrm>
              <a:off x="3600158" y="1547500"/>
              <a:ext cx="19541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recyclable lines</a:t>
              </a:r>
              <a:endParaRPr lang="en-US" dirty="0"/>
            </a:p>
          </p:txBody>
        </p:sp>
        <p:cxnSp>
          <p:nvCxnSpPr>
            <p:cNvPr id="100" name="Straight Connector 99"/>
            <p:cNvCxnSpPr>
              <a:endCxn id="99" idx="1"/>
            </p:cNvCxnSpPr>
            <p:nvPr/>
          </p:nvCxnSpPr>
          <p:spPr>
            <a:xfrm flipV="1">
              <a:off x="2553816" y="1732166"/>
              <a:ext cx="1046342" cy="427186"/>
            </a:xfrm>
            <a:prstGeom prst="line">
              <a:avLst/>
            </a:prstGeom>
            <a:effectLst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99" idx="3"/>
            </p:cNvCxnSpPr>
            <p:nvPr/>
          </p:nvCxnSpPr>
          <p:spPr>
            <a:xfrm>
              <a:off x="5554276" y="1732166"/>
              <a:ext cx="1032874" cy="427186"/>
            </a:xfrm>
            <a:prstGeom prst="line">
              <a:avLst/>
            </a:prstGeom>
            <a:effectLst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>
            <a:off x="899592" y="1248356"/>
            <a:ext cx="1980456" cy="731028"/>
            <a:chOff x="899592" y="1248356"/>
            <a:chExt cx="1980456" cy="731028"/>
          </a:xfrm>
        </p:grpSpPr>
        <p:sp>
          <p:nvSpPr>
            <p:cNvPr id="123" name="TextBox 122"/>
            <p:cNvSpPr txBox="1"/>
            <p:nvPr/>
          </p:nvSpPr>
          <p:spPr>
            <a:xfrm>
              <a:off x="899592" y="1248356"/>
              <a:ext cx="1582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object mark</a:t>
              </a:r>
              <a:endParaRPr lang="en-US" dirty="0"/>
            </a:p>
          </p:txBody>
        </p:sp>
        <p:cxnSp>
          <p:nvCxnSpPr>
            <p:cNvPr id="124" name="Straight Connector 123"/>
            <p:cNvCxnSpPr/>
            <p:nvPr/>
          </p:nvCxnSpPr>
          <p:spPr>
            <a:xfrm flipH="1" flipV="1">
              <a:off x="2448000" y="1484784"/>
              <a:ext cx="432048" cy="494600"/>
            </a:xfrm>
            <a:prstGeom prst="line">
              <a:avLst/>
            </a:prstGeom>
            <a:effectLst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3576638" y="1248356"/>
            <a:ext cx="1499418" cy="1100521"/>
            <a:chOff x="3576638" y="1248356"/>
            <a:chExt cx="1499418" cy="1100521"/>
          </a:xfrm>
        </p:grpSpPr>
        <p:sp>
          <p:nvSpPr>
            <p:cNvPr id="122" name="TextBox 121"/>
            <p:cNvSpPr txBox="1"/>
            <p:nvPr/>
          </p:nvSpPr>
          <p:spPr>
            <a:xfrm>
              <a:off x="3801348" y="1248356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line mark</a:t>
              </a:r>
              <a:endParaRPr lang="en-US" dirty="0"/>
            </a:p>
          </p:txBody>
        </p:sp>
        <p:cxnSp>
          <p:nvCxnSpPr>
            <p:cNvPr id="137" name="Straight Connector 136"/>
            <p:cNvCxnSpPr/>
            <p:nvPr/>
          </p:nvCxnSpPr>
          <p:spPr>
            <a:xfrm flipV="1">
              <a:off x="3576638" y="1421911"/>
              <a:ext cx="275282" cy="926966"/>
            </a:xfrm>
            <a:prstGeom prst="line">
              <a:avLst/>
            </a:prstGeom>
            <a:effectLst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13" name="Group 112"/>
          <p:cNvGrpSpPr/>
          <p:nvPr/>
        </p:nvGrpSpPr>
        <p:grpSpPr>
          <a:xfrm>
            <a:off x="4614863" y="2492896"/>
            <a:ext cx="1872208" cy="369332"/>
            <a:chOff x="6588224" y="2492896"/>
            <a:chExt cx="1872208" cy="369332"/>
          </a:xfrm>
        </p:grpSpPr>
        <p:sp>
          <p:nvSpPr>
            <p:cNvPr id="114" name="TextBox 113"/>
            <p:cNvSpPr txBox="1"/>
            <p:nvPr/>
          </p:nvSpPr>
          <p:spPr>
            <a:xfrm>
              <a:off x="7289434" y="2492896"/>
              <a:ext cx="5949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line</a:t>
              </a:r>
              <a:endParaRPr lang="en-US" dirty="0"/>
            </a:p>
          </p:txBody>
        </p:sp>
        <p:cxnSp>
          <p:nvCxnSpPr>
            <p:cNvPr id="115" name="Straight Connector 114"/>
            <p:cNvCxnSpPr/>
            <p:nvPr/>
          </p:nvCxnSpPr>
          <p:spPr>
            <a:xfrm>
              <a:off x="6588224" y="2677562"/>
              <a:ext cx="510753" cy="0"/>
            </a:xfrm>
            <a:prstGeom prst="line">
              <a:avLst/>
            </a:prstGeom>
            <a:effectLst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7975923" y="2677562"/>
              <a:ext cx="484509" cy="0"/>
            </a:xfrm>
            <a:prstGeom prst="line">
              <a:avLst/>
            </a:prstGeom>
            <a:effectLst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18" name="Group 117"/>
          <p:cNvGrpSpPr/>
          <p:nvPr/>
        </p:nvGrpSpPr>
        <p:grpSpPr>
          <a:xfrm>
            <a:off x="2648471" y="2484438"/>
            <a:ext cx="1872208" cy="369332"/>
            <a:chOff x="6588224" y="2492896"/>
            <a:chExt cx="1872208" cy="369332"/>
          </a:xfrm>
        </p:grpSpPr>
        <p:sp>
          <p:nvSpPr>
            <p:cNvPr id="119" name="TextBox 118"/>
            <p:cNvSpPr txBox="1"/>
            <p:nvPr/>
          </p:nvSpPr>
          <p:spPr>
            <a:xfrm>
              <a:off x="7289434" y="2492896"/>
              <a:ext cx="5949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line</a:t>
              </a:r>
              <a:endParaRPr lang="en-US" dirty="0"/>
            </a:p>
          </p:txBody>
        </p:sp>
        <p:cxnSp>
          <p:nvCxnSpPr>
            <p:cNvPr id="120" name="Straight Connector 119"/>
            <p:cNvCxnSpPr/>
            <p:nvPr/>
          </p:nvCxnSpPr>
          <p:spPr>
            <a:xfrm>
              <a:off x="6588224" y="2677562"/>
              <a:ext cx="510753" cy="0"/>
            </a:xfrm>
            <a:prstGeom prst="line">
              <a:avLst/>
            </a:prstGeom>
            <a:effectLst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7975923" y="2677562"/>
              <a:ext cx="484509" cy="0"/>
            </a:xfrm>
            <a:prstGeom prst="line">
              <a:avLst/>
            </a:prstGeom>
            <a:effectLst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>
            <a:off x="610292" y="2483604"/>
            <a:ext cx="1872208" cy="369332"/>
            <a:chOff x="6588224" y="2492896"/>
            <a:chExt cx="1872208" cy="369332"/>
          </a:xfrm>
        </p:grpSpPr>
        <p:sp>
          <p:nvSpPr>
            <p:cNvPr id="126" name="TextBox 125"/>
            <p:cNvSpPr txBox="1"/>
            <p:nvPr/>
          </p:nvSpPr>
          <p:spPr>
            <a:xfrm>
              <a:off x="7289434" y="2492896"/>
              <a:ext cx="5949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line</a:t>
              </a:r>
              <a:endParaRPr lang="en-US" dirty="0"/>
            </a:p>
          </p:txBody>
        </p:sp>
        <p:cxnSp>
          <p:nvCxnSpPr>
            <p:cNvPr id="127" name="Straight Connector 126"/>
            <p:cNvCxnSpPr/>
            <p:nvPr/>
          </p:nvCxnSpPr>
          <p:spPr>
            <a:xfrm>
              <a:off x="6588224" y="2677562"/>
              <a:ext cx="510753" cy="0"/>
            </a:xfrm>
            <a:prstGeom prst="line">
              <a:avLst/>
            </a:prstGeom>
            <a:effectLst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7975923" y="2677562"/>
              <a:ext cx="484509" cy="0"/>
            </a:xfrm>
            <a:prstGeom prst="line">
              <a:avLst/>
            </a:prstGeom>
            <a:effectLst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1482258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709"/>
    </mc:Choice>
    <mc:Fallback xmlns="">
      <p:transition xmlns:p14="http://schemas.microsoft.com/office/powerpoint/2010/main" spd="slow" advTm="63709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9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1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3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4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6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7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8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9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1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2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3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4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6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20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20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20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20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20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20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20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20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20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20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20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20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20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20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20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20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20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20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20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20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20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363" grpId="0" animBg="1"/>
      <p:bldP spid="365" grpId="0" animBg="1"/>
      <p:bldP spid="366" grpId="0" animBg="1"/>
      <p:bldP spid="367" grpId="0" animBg="1"/>
      <p:bldP spid="367" grpId="1" animBg="1"/>
      <p:bldP spid="368" grpId="0" animBg="1"/>
      <p:bldP spid="368" grpId="1" animBg="1"/>
      <p:bldP spid="369" grpId="0" animBg="1"/>
      <p:bldP spid="369" grpId="1" animBg="1"/>
      <p:bldP spid="370" grpId="0" animBg="1"/>
      <p:bldP spid="370" grpId="1" animBg="1"/>
      <p:bldP spid="371" grpId="0" animBg="1"/>
      <p:bldP spid="372" grpId="0" animBg="1"/>
      <p:bldP spid="372" grpId="1" animBg="1"/>
      <p:bldP spid="373" grpId="0" animBg="1"/>
      <p:bldP spid="373" grpId="1" animBg="1"/>
      <p:bldP spid="374" grpId="0" animBg="1"/>
      <p:bldP spid="375" grpId="0" animBg="1"/>
      <p:bldP spid="376" grpId="0" animBg="1"/>
      <p:bldP spid="376" grpId="1" animBg="1"/>
      <p:bldP spid="377" grpId="0" animBg="1"/>
      <p:bldP spid="377" grpId="1" animBg="1"/>
      <p:bldP spid="378" grpId="0" animBg="1"/>
      <p:bldP spid="378" grpId="1" animBg="1"/>
      <p:bldP spid="379" grpId="0" animBg="1"/>
      <p:bldP spid="379" grpId="1" animBg="1"/>
      <p:bldP spid="380" grpId="0" animBg="1"/>
      <p:bldP spid="380" grpId="1" animBg="1"/>
      <p:bldP spid="381" grpId="0" animBg="1"/>
      <p:bldP spid="381" grpId="1" animBg="1"/>
      <p:bldP spid="382" grpId="0" animBg="1"/>
      <p:bldP spid="382" grpId="1" animBg="1"/>
      <p:bldP spid="383" grpId="0" animBg="1"/>
      <p:bldP spid="383" grpId="1" animBg="1"/>
      <p:bldP spid="384" grpId="0" animBg="1"/>
      <p:bldP spid="385" grpId="0" animBg="1"/>
      <p:bldP spid="387" grpId="0" animBg="1"/>
      <p:bldP spid="387" grpId="1" animBg="1"/>
      <p:bldP spid="388" grpId="0" animBg="1"/>
      <p:bldP spid="388" grpId="1" animBg="1"/>
      <p:bldP spid="389" grpId="0" animBg="1"/>
      <p:bldP spid="389" grpId="1" animBg="1"/>
      <p:bldP spid="418" grpId="0" animBg="1"/>
      <p:bldP spid="419" grpId="0" animBg="1"/>
      <p:bldP spid="419" grpId="1" animBg="1"/>
      <p:bldP spid="420" grpId="0" animBg="1"/>
      <p:bldP spid="421" grpId="0" animBg="1"/>
      <p:bldP spid="421" grpId="1" animBg="1"/>
      <p:bldP spid="422" grpId="0" animBg="1"/>
      <p:bldP spid="423" grpId="0" animBg="1"/>
      <p:bldP spid="423" grpId="1" animBg="1"/>
      <p:bldP spid="424" grpId="0" animBg="1"/>
      <p:bldP spid="425" grpId="0" animBg="1"/>
      <p:bldP spid="425" grpId="1" animBg="1"/>
      <p:bldP spid="426" grpId="0" animBg="1"/>
      <p:bldP spid="427" grpId="0" animBg="1"/>
      <p:bldP spid="42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dirty="0"/>
              <a:t>RC Immix </a:t>
            </a:r>
            <a:r>
              <a:rPr lang="en-US" sz="1400" b="0" dirty="0"/>
              <a:t>[Shahriyar et al. 2013]</a:t>
            </a:r>
          </a:p>
        </p:txBody>
      </p:sp>
      <p:sp>
        <p:nvSpPr>
          <p:cNvPr id="116" name="Rounded Rectangle 115"/>
          <p:cNvSpPr/>
          <p:nvPr/>
        </p:nvSpPr>
        <p:spPr>
          <a:xfrm>
            <a:off x="7962900" y="1989138"/>
            <a:ext cx="179388" cy="360362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360" name="Rounded Rectangle 359"/>
          <p:cNvSpPr/>
          <p:nvPr/>
        </p:nvSpPr>
        <p:spPr>
          <a:xfrm>
            <a:off x="609600" y="1911351"/>
            <a:ext cx="1979613" cy="6120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361" name="Rounded Rectangle 360"/>
          <p:cNvSpPr/>
          <p:nvPr/>
        </p:nvSpPr>
        <p:spPr>
          <a:xfrm>
            <a:off x="4568825" y="1911350"/>
            <a:ext cx="1979613" cy="612001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362" name="Rounded Rectangle 361"/>
          <p:cNvSpPr/>
          <p:nvPr/>
        </p:nvSpPr>
        <p:spPr>
          <a:xfrm>
            <a:off x="2589213" y="1911350"/>
            <a:ext cx="1979612" cy="612001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364" name="Rounded Rectangle 363"/>
          <p:cNvSpPr/>
          <p:nvPr/>
        </p:nvSpPr>
        <p:spPr>
          <a:xfrm>
            <a:off x="6546850" y="1911350"/>
            <a:ext cx="1981200" cy="612001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grpSp>
        <p:nvGrpSpPr>
          <p:cNvPr id="390" name="Group 389"/>
          <p:cNvGrpSpPr>
            <a:grpSpLocks/>
          </p:cNvGrpSpPr>
          <p:nvPr/>
        </p:nvGrpSpPr>
        <p:grpSpPr bwMode="auto">
          <a:xfrm>
            <a:off x="2625233" y="1985042"/>
            <a:ext cx="1819275" cy="360362"/>
            <a:chOff x="2668263" y="364176"/>
            <a:chExt cx="1819518" cy="360000"/>
          </a:xfrm>
          <a:effectLst/>
        </p:grpSpPr>
        <p:sp>
          <p:nvSpPr>
            <p:cNvPr id="391" name="Rounded Rectangle 390"/>
            <p:cNvSpPr/>
            <p:nvPr/>
          </p:nvSpPr>
          <p:spPr>
            <a:xfrm>
              <a:off x="2898481" y="364176"/>
              <a:ext cx="719234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392" name="Rounded Rectangle 391"/>
            <p:cNvSpPr/>
            <p:nvPr/>
          </p:nvSpPr>
          <p:spPr>
            <a:xfrm>
              <a:off x="4078151" y="364176"/>
              <a:ext cx="179411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393" name="Rounded Rectangle 392"/>
            <p:cNvSpPr/>
            <p:nvPr/>
          </p:nvSpPr>
          <p:spPr>
            <a:xfrm>
              <a:off x="3668522" y="364176"/>
              <a:ext cx="358823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394" name="Rounded Rectangle 393"/>
            <p:cNvSpPr/>
            <p:nvPr/>
          </p:nvSpPr>
          <p:spPr>
            <a:xfrm>
              <a:off x="4308369" y="364176"/>
              <a:ext cx="179412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395" name="Rounded Rectangle 394"/>
            <p:cNvSpPr/>
            <p:nvPr/>
          </p:nvSpPr>
          <p:spPr>
            <a:xfrm>
              <a:off x="2668263" y="364176"/>
              <a:ext cx="179411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</p:grpSp>
      <p:grpSp>
        <p:nvGrpSpPr>
          <p:cNvPr id="396" name="Group 395"/>
          <p:cNvGrpSpPr>
            <a:grpSpLocks/>
          </p:cNvGrpSpPr>
          <p:nvPr/>
        </p:nvGrpSpPr>
        <p:grpSpPr bwMode="auto">
          <a:xfrm>
            <a:off x="4614862" y="1985042"/>
            <a:ext cx="2333401" cy="364160"/>
            <a:chOff x="4655538" y="944504"/>
            <a:chExt cx="2334018" cy="363794"/>
          </a:xfrm>
          <a:effectLst/>
        </p:grpSpPr>
        <p:sp>
          <p:nvSpPr>
            <p:cNvPr id="397" name="Rounded Rectangle 396"/>
            <p:cNvSpPr/>
            <p:nvPr/>
          </p:nvSpPr>
          <p:spPr>
            <a:xfrm>
              <a:off x="5227189" y="944504"/>
              <a:ext cx="179434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398" name="Rounded Rectangle 397"/>
            <p:cNvSpPr/>
            <p:nvPr/>
          </p:nvSpPr>
          <p:spPr>
            <a:xfrm>
              <a:off x="4655538" y="944504"/>
              <a:ext cx="269946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399" name="Rounded Rectangle 398"/>
            <p:cNvSpPr/>
            <p:nvPr/>
          </p:nvSpPr>
          <p:spPr>
            <a:xfrm>
              <a:off x="6038615" y="944504"/>
              <a:ext cx="179435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400" name="Rounded Rectangle 399"/>
            <p:cNvSpPr/>
            <p:nvPr/>
          </p:nvSpPr>
          <p:spPr>
            <a:xfrm>
              <a:off x="5706741" y="944504"/>
              <a:ext cx="269946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401" name="Rounded Rectangle 400"/>
            <p:cNvSpPr/>
            <p:nvPr/>
          </p:nvSpPr>
          <p:spPr>
            <a:xfrm>
              <a:off x="4985825" y="944504"/>
              <a:ext cx="179434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402" name="Rounded Rectangle 401"/>
            <p:cNvSpPr/>
            <p:nvPr/>
          </p:nvSpPr>
          <p:spPr>
            <a:xfrm>
              <a:off x="5466964" y="944504"/>
              <a:ext cx="179435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403" name="Rounded Rectangle 402"/>
            <p:cNvSpPr/>
            <p:nvPr/>
          </p:nvSpPr>
          <p:spPr>
            <a:xfrm>
              <a:off x="6278392" y="948298"/>
              <a:ext cx="711164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</p:grpSp>
      <p:grpSp>
        <p:nvGrpSpPr>
          <p:cNvPr id="404" name="Group 403"/>
          <p:cNvGrpSpPr>
            <a:grpSpLocks/>
          </p:cNvGrpSpPr>
          <p:nvPr/>
        </p:nvGrpSpPr>
        <p:grpSpPr bwMode="auto">
          <a:xfrm>
            <a:off x="7003914" y="1985042"/>
            <a:ext cx="1460500" cy="360362"/>
            <a:chOff x="7043764" y="364176"/>
            <a:chExt cx="1459974" cy="360000"/>
          </a:xfrm>
        </p:grpSpPr>
        <p:sp>
          <p:nvSpPr>
            <p:cNvPr id="405" name="Rounded Rectangle 404"/>
            <p:cNvSpPr/>
            <p:nvPr/>
          </p:nvSpPr>
          <p:spPr>
            <a:xfrm>
              <a:off x="7043764" y="364176"/>
              <a:ext cx="180910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406" name="Rounded Rectangle 405"/>
            <p:cNvSpPr/>
            <p:nvPr/>
          </p:nvSpPr>
          <p:spPr>
            <a:xfrm>
              <a:off x="7773751" y="364176"/>
              <a:ext cx="180910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407" name="Rounded Rectangle 406"/>
            <p:cNvSpPr/>
            <p:nvPr/>
          </p:nvSpPr>
          <p:spPr>
            <a:xfrm>
              <a:off x="8003855" y="364176"/>
              <a:ext cx="179323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409" name="Rounded Rectangle 408"/>
            <p:cNvSpPr/>
            <p:nvPr/>
          </p:nvSpPr>
          <p:spPr>
            <a:xfrm>
              <a:off x="7273868" y="364176"/>
              <a:ext cx="450688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410" name="Rounded Rectangle 409"/>
            <p:cNvSpPr/>
            <p:nvPr/>
          </p:nvSpPr>
          <p:spPr>
            <a:xfrm>
              <a:off x="8233960" y="364176"/>
              <a:ext cx="269778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</p:grpSp>
      <p:grpSp>
        <p:nvGrpSpPr>
          <p:cNvPr id="411" name="Group 410"/>
          <p:cNvGrpSpPr>
            <a:grpSpLocks/>
          </p:cNvGrpSpPr>
          <p:nvPr/>
        </p:nvGrpSpPr>
        <p:grpSpPr bwMode="auto">
          <a:xfrm>
            <a:off x="644525" y="1985042"/>
            <a:ext cx="1906587" cy="360362"/>
            <a:chOff x="685800" y="1848735"/>
            <a:chExt cx="1906336" cy="360001"/>
          </a:xfrm>
          <a:effectLst/>
        </p:grpSpPr>
        <p:sp>
          <p:nvSpPr>
            <p:cNvPr id="412" name="Rounded Rectangle 411"/>
            <p:cNvSpPr/>
            <p:nvPr/>
          </p:nvSpPr>
          <p:spPr>
            <a:xfrm>
              <a:off x="685800" y="1848735"/>
              <a:ext cx="450791" cy="360001"/>
            </a:xfrm>
            <a:prstGeom prst="roundRect">
              <a:avLst/>
            </a:prstGeom>
            <a:ln>
              <a:solidFill>
                <a:schemeClr val="accent5">
                  <a:lumMod val="75000"/>
                </a:schemeClr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413" name="Rounded Rectangle 412"/>
            <p:cNvSpPr/>
            <p:nvPr/>
          </p:nvSpPr>
          <p:spPr>
            <a:xfrm>
              <a:off x="1193733" y="1848735"/>
              <a:ext cx="179364" cy="360001"/>
            </a:xfrm>
            <a:prstGeom prst="roundRect">
              <a:avLst/>
            </a:prstGeom>
            <a:ln>
              <a:solidFill>
                <a:schemeClr val="accent5">
                  <a:lumMod val="75000"/>
                </a:schemeClr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414" name="Rounded Rectangle 413"/>
            <p:cNvSpPr/>
            <p:nvPr/>
          </p:nvSpPr>
          <p:spPr>
            <a:xfrm>
              <a:off x="1847697" y="1848735"/>
              <a:ext cx="179364" cy="360001"/>
            </a:xfrm>
            <a:prstGeom prst="roundRect">
              <a:avLst/>
            </a:prstGeom>
            <a:ln>
              <a:solidFill>
                <a:schemeClr val="accent5">
                  <a:lumMod val="75000"/>
                </a:schemeClr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415" name="Rounded Rectangle 414"/>
            <p:cNvSpPr/>
            <p:nvPr/>
          </p:nvSpPr>
          <p:spPr>
            <a:xfrm>
              <a:off x="1430240" y="1848735"/>
              <a:ext cx="360315" cy="360001"/>
            </a:xfrm>
            <a:prstGeom prst="roundRect">
              <a:avLst/>
            </a:prstGeom>
            <a:ln>
              <a:solidFill>
                <a:schemeClr val="accent5">
                  <a:lumMod val="75000"/>
                </a:schemeClr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416" name="Rounded Rectangle 415"/>
            <p:cNvSpPr/>
            <p:nvPr/>
          </p:nvSpPr>
          <p:spPr>
            <a:xfrm>
              <a:off x="2412772" y="1848735"/>
              <a:ext cx="179364" cy="360001"/>
            </a:xfrm>
            <a:prstGeom prst="roundRect">
              <a:avLst/>
            </a:prstGeom>
            <a:ln>
              <a:solidFill>
                <a:schemeClr val="accent5">
                  <a:lumMod val="75000"/>
                </a:schemeClr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417" name="Rounded Rectangle 416"/>
            <p:cNvSpPr/>
            <p:nvPr/>
          </p:nvSpPr>
          <p:spPr>
            <a:xfrm>
              <a:off x="2084204" y="1848735"/>
              <a:ext cx="271426" cy="360001"/>
            </a:xfrm>
            <a:prstGeom prst="roundRect">
              <a:avLst/>
            </a:prstGeom>
            <a:ln>
              <a:solidFill>
                <a:schemeClr val="accent5">
                  <a:lumMod val="75000"/>
                </a:schemeClr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Verdana"/>
                <a:ea typeface="+mn-ea"/>
                <a:cs typeface="+mn-cs"/>
              </a:endParaRPr>
            </a:p>
          </p:txBody>
        </p:sp>
      </p:grpSp>
      <p:sp>
        <p:nvSpPr>
          <p:cNvPr id="418" name="Rounded Rectangle 417"/>
          <p:cNvSpPr/>
          <p:nvPr/>
        </p:nvSpPr>
        <p:spPr>
          <a:xfrm>
            <a:off x="7968899" y="1985042"/>
            <a:ext cx="179388" cy="360362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kern="0" baseline="3000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420" name="Rounded Rectangle 419"/>
          <p:cNvSpPr/>
          <p:nvPr/>
        </p:nvSpPr>
        <p:spPr>
          <a:xfrm>
            <a:off x="7734166" y="1985042"/>
            <a:ext cx="180975" cy="360362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kern="0" baseline="3000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422" name="Rounded Rectangle 421"/>
          <p:cNvSpPr/>
          <p:nvPr/>
        </p:nvSpPr>
        <p:spPr>
          <a:xfrm>
            <a:off x="2625233" y="1985042"/>
            <a:ext cx="181467" cy="360362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07320"/>
            </a:solidFill>
            <a:prstDash val="solid"/>
          </a:ln>
          <a:effectLst/>
        </p:spPr>
        <p:txBody>
          <a:bodyPr anchor="ctr"/>
          <a:lstStyle/>
          <a:p>
            <a:pPr algn="just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kern="0" baseline="30000" dirty="0" smtClean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424" name="Rounded Rectangle 423"/>
          <p:cNvSpPr/>
          <p:nvPr/>
        </p:nvSpPr>
        <p:spPr>
          <a:xfrm>
            <a:off x="4270243" y="1985042"/>
            <a:ext cx="179388" cy="360362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just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kern="0" baseline="3000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426" name="Rounded Rectangle 425"/>
          <p:cNvSpPr/>
          <p:nvPr/>
        </p:nvSpPr>
        <p:spPr>
          <a:xfrm>
            <a:off x="2857500" y="1985042"/>
            <a:ext cx="719138" cy="360362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kern="0" baseline="3000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grpSp>
        <p:nvGrpSpPr>
          <p:cNvPr id="39976" name="Group 427"/>
          <p:cNvGrpSpPr>
            <a:grpSpLocks/>
          </p:cNvGrpSpPr>
          <p:nvPr/>
        </p:nvGrpSpPr>
        <p:grpSpPr bwMode="auto">
          <a:xfrm>
            <a:off x="3627438" y="1985042"/>
            <a:ext cx="4835525" cy="360362"/>
            <a:chOff x="3627083" y="1989138"/>
            <a:chExt cx="4835717" cy="360000"/>
          </a:xfrm>
          <a:effectLst/>
        </p:grpSpPr>
        <p:grpSp>
          <p:nvGrpSpPr>
            <p:cNvPr id="39986" name="Group 428"/>
            <p:cNvGrpSpPr>
              <a:grpSpLocks/>
            </p:cNvGrpSpPr>
            <p:nvPr/>
          </p:nvGrpSpPr>
          <p:grpSpPr bwMode="auto">
            <a:xfrm>
              <a:off x="3627083" y="1989138"/>
              <a:ext cx="589879" cy="360000"/>
              <a:chOff x="3779483" y="2383200"/>
              <a:chExt cx="589879" cy="360000"/>
            </a:xfrm>
          </p:grpSpPr>
          <p:sp>
            <p:nvSpPr>
              <p:cNvPr id="435" name="Rounded Rectangle 434"/>
              <p:cNvSpPr/>
              <p:nvPr/>
            </p:nvSpPr>
            <p:spPr>
              <a:xfrm>
                <a:off x="4189074" y="2383200"/>
                <a:ext cx="180982" cy="360000"/>
              </a:xfrm>
              <a:prstGeom prst="roundRect">
                <a:avLst/>
              </a:prstGeom>
              <a:ln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prstClr val="black"/>
                  </a:solidFill>
                  <a:latin typeface="Verdana"/>
                  <a:ea typeface="+mn-ea"/>
                  <a:cs typeface="+mn-cs"/>
                </a:endParaRPr>
              </a:p>
            </p:txBody>
          </p:sp>
          <p:sp>
            <p:nvSpPr>
              <p:cNvPr id="436" name="Rounded Rectangle 435"/>
              <p:cNvSpPr/>
              <p:nvPr/>
            </p:nvSpPr>
            <p:spPr>
              <a:xfrm>
                <a:off x="3779483" y="2383200"/>
                <a:ext cx="360376" cy="360000"/>
              </a:xfrm>
              <a:prstGeom prst="roundRect">
                <a:avLst/>
              </a:prstGeom>
              <a:ln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prstClr val="black"/>
                  </a:solidFill>
                  <a:latin typeface="Verdana"/>
                  <a:ea typeface="+mn-ea"/>
                  <a:cs typeface="+mn-cs"/>
                </a:endParaRPr>
              </a:p>
            </p:txBody>
          </p:sp>
        </p:grpSp>
        <p:grpSp>
          <p:nvGrpSpPr>
            <p:cNvPr id="39987" name="Group 429"/>
            <p:cNvGrpSpPr>
              <a:grpSpLocks/>
            </p:cNvGrpSpPr>
            <p:nvPr/>
          </p:nvGrpSpPr>
          <p:grpSpPr bwMode="auto">
            <a:xfrm>
              <a:off x="7002242" y="1989138"/>
              <a:ext cx="1460558" cy="360000"/>
              <a:chOff x="7043180" y="1295400"/>
              <a:chExt cx="1460558" cy="360000"/>
            </a:xfrm>
          </p:grpSpPr>
          <p:sp>
            <p:nvSpPr>
              <p:cNvPr id="431" name="Rounded Rectangle 430"/>
              <p:cNvSpPr/>
              <p:nvPr/>
            </p:nvSpPr>
            <p:spPr>
              <a:xfrm>
                <a:off x="7043180" y="1295400"/>
                <a:ext cx="180982" cy="360000"/>
              </a:xfrm>
              <a:prstGeom prst="roundRect">
                <a:avLst/>
              </a:prstGeom>
              <a:ln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prstClr val="black"/>
                  </a:solidFill>
                  <a:latin typeface="Verdana"/>
                  <a:ea typeface="+mn-ea"/>
                  <a:cs typeface="+mn-cs"/>
                </a:endParaRPr>
              </a:p>
            </p:txBody>
          </p:sp>
          <p:sp>
            <p:nvSpPr>
              <p:cNvPr id="433" name="Rounded Rectangle 432"/>
              <p:cNvSpPr/>
              <p:nvPr/>
            </p:nvSpPr>
            <p:spPr>
              <a:xfrm>
                <a:off x="7273376" y="1295400"/>
                <a:ext cx="450868" cy="360000"/>
              </a:xfrm>
              <a:prstGeom prst="roundRect">
                <a:avLst/>
              </a:prstGeom>
              <a:ln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prstClr val="black"/>
                  </a:solidFill>
                  <a:latin typeface="Verdana"/>
                  <a:ea typeface="+mn-ea"/>
                  <a:cs typeface="+mn-cs"/>
                </a:endParaRPr>
              </a:p>
            </p:txBody>
          </p:sp>
          <p:sp>
            <p:nvSpPr>
              <p:cNvPr id="434" name="Rounded Rectangle 433"/>
              <p:cNvSpPr/>
              <p:nvPr/>
            </p:nvSpPr>
            <p:spPr>
              <a:xfrm>
                <a:off x="8233852" y="1295400"/>
                <a:ext cx="269886" cy="360000"/>
              </a:xfrm>
              <a:prstGeom prst="roundRect">
                <a:avLst/>
              </a:prstGeom>
              <a:ln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prstClr val="black"/>
                  </a:solidFill>
                  <a:latin typeface="Verdana"/>
                  <a:ea typeface="+mn-ea"/>
                  <a:cs typeface="+mn-cs"/>
                </a:endParaRPr>
              </a:p>
            </p:txBody>
          </p:sp>
        </p:grp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2708920"/>
            <a:ext cx="8229600" cy="3384376"/>
          </a:xfrm>
        </p:spPr>
        <p:txBody>
          <a:bodyPr>
            <a:noAutofit/>
          </a:bodyPr>
          <a:lstStyle/>
          <a:p>
            <a:r>
              <a:rPr lang="en-US" sz="2800" dirty="0"/>
              <a:t>Combines RC and </a:t>
            </a:r>
            <a:r>
              <a:rPr lang="en-US" sz="2800" dirty="0" smtClean="0"/>
              <a:t>Immix</a:t>
            </a:r>
          </a:p>
          <a:p>
            <a:pPr lvl="1">
              <a:buClr>
                <a:srgbClr val="00C000"/>
              </a:buClr>
              <a:buFont typeface="Lucida Grande"/>
              <a:buChar char="✔"/>
            </a:pPr>
            <a:r>
              <a:rPr lang="en-US" sz="2400" dirty="0" smtClean="0"/>
              <a:t>Object </a:t>
            </a:r>
            <a:r>
              <a:rPr lang="en-US" sz="2400" dirty="0"/>
              <a:t>local collection</a:t>
            </a:r>
          </a:p>
          <a:p>
            <a:pPr lvl="1">
              <a:buClr>
                <a:srgbClr val="00C000"/>
              </a:buClr>
              <a:buFont typeface="Lucida Grande"/>
              <a:buChar char="✔"/>
            </a:pPr>
            <a:r>
              <a:rPr lang="en-US" sz="2400" dirty="0"/>
              <a:t>Great mutator locality</a:t>
            </a:r>
          </a:p>
          <a:p>
            <a:r>
              <a:rPr lang="en-US" sz="2800" dirty="0"/>
              <a:t>Exploit Immix’s opportunistic </a:t>
            </a:r>
            <a:r>
              <a:rPr lang="en-US" sz="2800" dirty="0" smtClean="0"/>
              <a:t>copy</a:t>
            </a:r>
          </a:p>
          <a:p>
            <a:pPr lvl="1"/>
            <a:r>
              <a:rPr lang="en-US" sz="2400" dirty="0"/>
              <a:t>New objects can be copied by first GC</a:t>
            </a:r>
          </a:p>
          <a:p>
            <a:pPr lvl="1"/>
            <a:r>
              <a:rPr lang="en-US" sz="2400" dirty="0"/>
              <a:t>Old objects can be copied by backup </a:t>
            </a:r>
            <a:r>
              <a:rPr lang="en-US" sz="2400" dirty="0" smtClean="0"/>
              <a:t>GC</a:t>
            </a:r>
            <a:endParaRPr lang="en-US" sz="2800" dirty="0"/>
          </a:p>
          <a:p>
            <a:pPr lvl="1">
              <a:buClr>
                <a:srgbClr val="00C000"/>
              </a:buClr>
              <a:buFont typeface="Lucida Grande"/>
              <a:buChar char="✔"/>
            </a:pPr>
            <a:r>
              <a:rPr lang="en-US" sz="2400" dirty="0" smtClean="0"/>
              <a:t>Copying </a:t>
            </a:r>
            <a:r>
              <a:rPr lang="en-US" sz="2400" dirty="0"/>
              <a:t>with RC to eliminate </a:t>
            </a:r>
            <a:r>
              <a:rPr lang="en-US" sz="2400" dirty="0" smtClean="0"/>
              <a:t>fragmentation</a:t>
            </a:r>
            <a:endParaRPr lang="en-US" sz="2800" dirty="0" smtClean="0"/>
          </a:p>
        </p:txBody>
      </p:sp>
      <p:sp>
        <p:nvSpPr>
          <p:cNvPr id="78" name="Rounded Rectangle 77"/>
          <p:cNvSpPr/>
          <p:nvPr/>
        </p:nvSpPr>
        <p:spPr bwMode="auto">
          <a:xfrm>
            <a:off x="5184775" y="1988518"/>
            <a:ext cx="180975" cy="360362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wrap="none" anchor="ctr">
            <a:no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kern="0" baseline="3000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80" name="Rounded Rectangle 79"/>
          <p:cNvSpPr/>
          <p:nvPr/>
        </p:nvSpPr>
        <p:spPr bwMode="auto">
          <a:xfrm>
            <a:off x="1390011" y="1988518"/>
            <a:ext cx="360363" cy="360362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rgbClr val="407320"/>
            </a:solidFill>
            <a:prstDash val="solid"/>
          </a:ln>
          <a:effectLst/>
        </p:spPr>
        <p:txBody>
          <a:bodyPr anchor="ctr"/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kern="0" baseline="3000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195736" y="2293200"/>
            <a:ext cx="43204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b="1" dirty="0" smtClean="0">
                <a:latin typeface="Verdana"/>
                <a:cs typeface="Verdana"/>
              </a:rPr>
              <a:t>0</a:t>
            </a:r>
            <a:endParaRPr lang="en-US" sz="1200" b="1" dirty="0">
              <a:latin typeface="Verdana"/>
              <a:cs typeface="Verdana"/>
            </a:endParaRPr>
          </a:p>
        </p:txBody>
      </p: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6155407" y="2293200"/>
            <a:ext cx="5048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b="1" dirty="0">
                <a:latin typeface="Verdana"/>
                <a:cs typeface="Verdana"/>
              </a:rPr>
              <a:t>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86A1-FD3E-AA4A-B9E6-C86149DBB700}" type="slidenum">
              <a:rPr lang="en-US" smtClean="0"/>
              <a:t>9</a:t>
            </a:fld>
            <a:endParaRPr lang="en-US"/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2195736" y="2293200"/>
            <a:ext cx="43204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b="1" dirty="0" smtClean="0">
                <a:latin typeface="Verdana"/>
                <a:cs typeface="Verdana"/>
              </a:rPr>
              <a:t>1</a:t>
            </a:r>
            <a:endParaRPr lang="en-US" sz="1200" b="1" dirty="0">
              <a:latin typeface="Verdana"/>
              <a:cs typeface="Verdana"/>
            </a:endParaRP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4194000" y="2293200"/>
            <a:ext cx="43204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b="1" dirty="0" smtClean="0">
                <a:latin typeface="Verdana"/>
                <a:cs typeface="Verdana"/>
              </a:rPr>
              <a:t>3</a:t>
            </a:r>
            <a:endParaRPr lang="en-US" sz="1200" b="1" dirty="0">
              <a:latin typeface="Verdana"/>
              <a:cs typeface="Verdana"/>
            </a:endParaRP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6191795" y="2293200"/>
            <a:ext cx="43204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b="1" dirty="0" smtClean="0">
                <a:latin typeface="Verdana"/>
                <a:cs typeface="Verdana"/>
              </a:rPr>
              <a:t>1</a:t>
            </a:r>
            <a:endParaRPr lang="en-US" sz="1200" b="1" dirty="0">
              <a:latin typeface="Verdana"/>
              <a:cs typeface="Verdana"/>
            </a:endParaRP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8136000" y="2293200"/>
            <a:ext cx="43204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b="1" dirty="0" smtClean="0">
                <a:latin typeface="Verdana"/>
                <a:cs typeface="Verdana"/>
              </a:rPr>
              <a:t>2</a:t>
            </a:r>
            <a:endParaRPr lang="en-US" sz="1200" b="1" dirty="0">
              <a:latin typeface="Verdana"/>
              <a:cs typeface="Verdana"/>
            </a:endParaRP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2584800" y="1958643"/>
            <a:ext cx="2880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000" b="1" dirty="0" smtClean="0">
                <a:latin typeface="Verdana"/>
                <a:cs typeface="Verdana"/>
              </a:rPr>
              <a:t>1</a:t>
            </a:r>
            <a:endParaRPr lang="en-US" sz="1000" b="1" dirty="0">
              <a:latin typeface="Verdana"/>
              <a:cs typeface="Verdana"/>
            </a:endParaRP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1522800" y="1958643"/>
            <a:ext cx="2880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000" b="1" dirty="0" smtClean="0">
                <a:latin typeface="Verdana"/>
                <a:cs typeface="Verdana"/>
              </a:rPr>
              <a:t>1</a:t>
            </a:r>
            <a:endParaRPr lang="en-US" sz="1000" b="1" dirty="0">
              <a:latin typeface="Verdana"/>
              <a:cs typeface="Verdana"/>
            </a:endParaRP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3347896" y="1958643"/>
            <a:ext cx="2880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000" b="1" dirty="0" smtClean="0">
                <a:latin typeface="Verdana"/>
                <a:cs typeface="Verdana"/>
              </a:rPr>
              <a:t>3</a:t>
            </a:r>
            <a:endParaRPr lang="en-US" sz="1000" b="1" dirty="0">
              <a:latin typeface="Verdana"/>
              <a:cs typeface="Verdana"/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4211992" y="1958643"/>
            <a:ext cx="2880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000" b="1" dirty="0" smtClean="0">
                <a:latin typeface="Verdana"/>
                <a:cs typeface="Verdana"/>
              </a:rPr>
              <a:t>2</a:t>
            </a:r>
            <a:endParaRPr lang="en-US" sz="1000" b="1" dirty="0">
              <a:latin typeface="Verdana"/>
              <a:cs typeface="Verdana"/>
            </a:endParaRP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5148064" y="1958643"/>
            <a:ext cx="2880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000" b="1" dirty="0" smtClean="0">
                <a:latin typeface="Verdana"/>
                <a:cs typeface="Verdana"/>
              </a:rPr>
              <a:t>1</a:t>
            </a:r>
            <a:endParaRPr lang="en-US" sz="1000" b="1" dirty="0">
              <a:latin typeface="Verdana"/>
              <a:cs typeface="Verdana"/>
            </a:endParaRP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7920000" y="1958643"/>
            <a:ext cx="2880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000" b="1" dirty="0" smtClean="0">
                <a:latin typeface="Verdana"/>
                <a:cs typeface="Verdana"/>
              </a:rPr>
              <a:t>2</a:t>
            </a:r>
            <a:endParaRPr lang="en-US" sz="1000" b="1" dirty="0">
              <a:latin typeface="Verdana"/>
              <a:cs typeface="Verdana"/>
            </a:endParaRP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7682400" y="1958643"/>
            <a:ext cx="2880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000" b="1" dirty="0" smtClean="0">
                <a:latin typeface="Verdana"/>
                <a:cs typeface="Verdana"/>
              </a:rPr>
              <a:t>2</a:t>
            </a:r>
            <a:endParaRPr lang="en-US" sz="1000" b="1" dirty="0">
              <a:latin typeface="Verdana"/>
              <a:cs typeface="Verdana"/>
            </a:endParaRPr>
          </a:p>
        </p:txBody>
      </p:sp>
      <p:sp>
        <p:nvSpPr>
          <p:cNvPr id="71" name="Rounded Rectangle 70"/>
          <p:cNvSpPr/>
          <p:nvPr/>
        </p:nvSpPr>
        <p:spPr bwMode="auto">
          <a:xfrm>
            <a:off x="1389600" y="1988518"/>
            <a:ext cx="360362" cy="360362"/>
          </a:xfrm>
          <a:prstGeom prst="roundRect">
            <a:avLst/>
          </a:prstGeom>
          <a:ln>
            <a:solidFill>
              <a:schemeClr val="accent5">
                <a:lumMod val="75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72" name="Rounded Rectangle 71"/>
          <p:cNvSpPr/>
          <p:nvPr/>
        </p:nvSpPr>
        <p:spPr bwMode="auto">
          <a:xfrm>
            <a:off x="5187600" y="1988518"/>
            <a:ext cx="179387" cy="360362"/>
          </a:xfrm>
          <a:prstGeom prst="roundRect">
            <a:avLst/>
          </a:prstGeom>
          <a:ln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5148064" y="1958643"/>
            <a:ext cx="2880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000" b="1" dirty="0" smtClean="0">
                <a:latin typeface="Verdana"/>
                <a:cs typeface="Verdana"/>
              </a:rPr>
              <a:t>0</a:t>
            </a:r>
            <a:endParaRPr lang="en-US" sz="1000" b="1" dirty="0">
              <a:latin typeface="Verdana"/>
              <a:cs typeface="Verdana"/>
            </a:endParaRP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1522800" y="1958643"/>
            <a:ext cx="2880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000" b="1" dirty="0" smtClean="0">
                <a:latin typeface="Verdana"/>
                <a:cs typeface="Verdana"/>
              </a:rPr>
              <a:t>0</a:t>
            </a:r>
            <a:endParaRPr lang="en-US" sz="1000" b="1" dirty="0">
              <a:latin typeface="Verdana"/>
              <a:cs typeface="Verdan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9484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32"/>
    </mc:Choice>
    <mc:Fallback xmlns="">
      <p:transition xmlns:p14="http://schemas.microsoft.com/office/powerpoint/2010/main" spd="slow" advTm="68832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80" grpId="0" animBg="1"/>
      <p:bldP spid="8" grpId="0"/>
      <p:bldP spid="8" grpId="1"/>
      <p:bldP spid="91" grpId="0"/>
      <p:bldP spid="91" grpId="1"/>
      <p:bldP spid="58" grpId="0"/>
      <p:bldP spid="58" grpId="1"/>
      <p:bldP spid="59" grpId="0"/>
      <p:bldP spid="60" grpId="0"/>
      <p:bldP spid="60" grpId="1"/>
      <p:bldP spid="61" grpId="0"/>
      <p:bldP spid="62" grpId="0"/>
      <p:bldP spid="63" grpId="0"/>
      <p:bldP spid="63" grpId="1"/>
      <p:bldP spid="64" grpId="0"/>
      <p:bldP spid="65" grpId="0"/>
      <p:bldP spid="66" grpId="0"/>
      <p:bldP spid="66" grpId="1"/>
      <p:bldP spid="67" grpId="0"/>
      <p:bldP spid="68" grpId="0"/>
      <p:bldP spid="71" grpId="0" animBg="1"/>
      <p:bldP spid="71" grpId="1" animBg="1"/>
      <p:bldP spid="72" grpId="0" animBg="1"/>
      <p:bldP spid="72" grpId="1" animBg="1"/>
      <p:bldP spid="70" grpId="0"/>
      <p:bldP spid="70" grpId="1"/>
      <p:bldP spid="69" grpId="0"/>
      <p:bldP spid="69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2|11.7|9.4|1.5|1.2|1.9|1.9|3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2|28.7|1|4.7|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8.4|2.5|6.9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000000"/>
      </a:accent6>
      <a:hlink>
        <a:srgbClr val="EC4D4D"/>
      </a:hlink>
      <a:folHlink>
        <a:srgbClr val="F8CE8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22940</TotalTime>
  <Words>1131</Words>
  <Application>Microsoft Macintosh PowerPoint</Application>
  <PresentationFormat>On-screen Show (4:3)</PresentationFormat>
  <Paragraphs>324</Paragraphs>
  <Slides>27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Fast Conservative Garbage Collection</vt:lpstr>
      <vt:lpstr>GC is Ubiquitous</vt:lpstr>
      <vt:lpstr>Performance</vt:lpstr>
      <vt:lpstr>Root Conservative GC </vt:lpstr>
      <vt:lpstr>Ambiguous References</vt:lpstr>
      <vt:lpstr>Why Conservative GC</vt:lpstr>
      <vt:lpstr>High Performance Exact Garbage Collectors</vt:lpstr>
      <vt:lpstr>Immix [Blackburn &amp; McKinley 2008] </vt:lpstr>
      <vt:lpstr>RC Immix [Shahriyar et al. 2013]</vt:lpstr>
      <vt:lpstr>Conservative Garbage Collectors</vt:lpstr>
      <vt:lpstr>Non-Moving Free list</vt:lpstr>
      <vt:lpstr>Mostly-Copying Semi Space</vt:lpstr>
      <vt:lpstr>Cost of Conservatism averaged over 20 Java benchmarks</vt:lpstr>
      <vt:lpstr>Heap Organization is Key</vt:lpstr>
      <vt:lpstr>Outline</vt:lpstr>
      <vt:lpstr>Design</vt:lpstr>
      <vt:lpstr>Filtering</vt:lpstr>
      <vt:lpstr>Cost of Filtering</vt:lpstr>
      <vt:lpstr>Pinning</vt:lpstr>
      <vt:lpstr>Results</vt:lpstr>
      <vt:lpstr>Methodology</vt:lpstr>
      <vt:lpstr>Cost of Conservatism normalized to exact</vt:lpstr>
      <vt:lpstr>Total Time</vt:lpstr>
      <vt:lpstr>Total Time v Heap Size</vt:lpstr>
      <vt:lpstr>Wider Applicability</vt:lpstr>
      <vt:lpstr>Conservatism and Pinning Amenability of existing systems to conservative RC Immix</vt:lpstr>
      <vt:lpstr>Summary</vt:lpstr>
    </vt:vector>
  </TitlesOfParts>
  <Company>Australian National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Blackburn</dc:creator>
  <cp:lastModifiedBy>Rifat Shahriyar</cp:lastModifiedBy>
  <cp:revision>1035</cp:revision>
  <dcterms:created xsi:type="dcterms:W3CDTF">2010-01-22T23:44:33Z</dcterms:created>
  <dcterms:modified xsi:type="dcterms:W3CDTF">2014-10-23T09:53:25Z</dcterms:modified>
</cp:coreProperties>
</file>