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97"/>
  </p:notesMasterIdLst>
  <p:handoutMasterIdLst>
    <p:handoutMasterId r:id="rId98"/>
  </p:handoutMasterIdLst>
  <p:sldIdLst>
    <p:sldId id="410" r:id="rId2"/>
    <p:sldId id="271" r:id="rId3"/>
    <p:sldId id="273" r:id="rId4"/>
    <p:sldId id="274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3" r:id="rId31"/>
    <p:sldId id="309" r:id="rId32"/>
    <p:sldId id="310" r:id="rId33"/>
    <p:sldId id="311" r:id="rId34"/>
    <p:sldId id="312" r:id="rId35"/>
    <p:sldId id="411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4" r:id="rId65"/>
    <p:sldId id="341" r:id="rId66"/>
    <p:sldId id="342" r:id="rId67"/>
    <p:sldId id="343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419" r:id="rId76"/>
    <p:sldId id="420" r:id="rId77"/>
    <p:sldId id="421" r:id="rId78"/>
    <p:sldId id="422" r:id="rId79"/>
    <p:sldId id="423" r:id="rId80"/>
    <p:sldId id="424" r:id="rId81"/>
    <p:sldId id="425" r:id="rId82"/>
    <p:sldId id="426" r:id="rId83"/>
    <p:sldId id="427" r:id="rId84"/>
    <p:sldId id="360" r:id="rId85"/>
    <p:sldId id="361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407" r:id="rId94"/>
    <p:sldId id="408" r:id="rId95"/>
    <p:sldId id="409" r:id="rId96"/>
  </p:sldIdLst>
  <p:sldSz cx="9144000" cy="6858000" type="screen4x3"/>
  <p:notesSz cx="7099300" cy="10234613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38"/>
    <a:srgbClr val="FF0000"/>
    <a:srgbClr val="CCFFFF"/>
    <a:srgbClr val="66FF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93" autoAdjust="0"/>
  </p:normalViewPr>
  <p:slideViewPr>
    <p:cSldViewPr snapToObjects="1">
      <p:cViewPr>
        <p:scale>
          <a:sx n="99" d="100"/>
          <a:sy n="99" d="100"/>
        </p:scale>
        <p:origin x="2000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DF278F6-0A5F-1B44-A131-99F6F28C49FB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8CEC16B-5ADE-7443-BFA1-6045207EE4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99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093E8C1-EE69-B042-978B-9E6730783F8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EB0130AB-A7C7-8348-BB68-00443AE4ED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711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E46D0D3-4AF3-3E4D-9689-7A53815ED985}" type="datetime4">
              <a:rPr lang="en-US">
                <a:solidFill>
                  <a:prstClr val="black"/>
                </a:solidFill>
              </a:rPr>
              <a:pPr>
                <a:defRPr/>
              </a:pPr>
              <a:t>December 2,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Chapter 1 — Computer Abstractions and Technology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3462A-4BBF-5540-BCA8-C5ED5337C5C7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21EEF31-0C16-014C-AAD2-5DC909C9F20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30BDF-F944-2E45-9CBD-889DBA7CAE33}" type="slidenum">
              <a:rPr lang="en-AU"/>
              <a:pPr>
                <a:defRPr/>
              </a:pPr>
              <a:t>10</a:t>
            </a:fld>
            <a:endParaRPr lang="en-AU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D438EE6-15B7-5D41-9FC3-C3365150EB27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209E5-93A1-6147-B12D-549A964F217E}" type="slidenum">
              <a:rPr lang="en-AU"/>
              <a:pPr>
                <a:defRPr/>
              </a:pPr>
              <a:t>11</a:t>
            </a:fld>
            <a:endParaRPr lang="en-AU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3BB3BD7-8E03-7C43-8C3F-563C72867B03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21739-4134-0041-8AEE-A50F6B57B0A0}" type="slidenum">
              <a:rPr lang="en-AU"/>
              <a:pPr>
                <a:defRPr/>
              </a:pPr>
              <a:t>12</a:t>
            </a:fld>
            <a:endParaRPr lang="en-AU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9ADA9E8-85F6-8F41-8DF7-89A405AE086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23A11-0E0D-A54D-8A3A-CF549FD0CECC}" type="slidenum">
              <a:rPr lang="en-AU"/>
              <a:pPr>
                <a:defRPr/>
              </a:pPr>
              <a:t>13</a:t>
            </a:fld>
            <a:endParaRPr lang="en-AU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49FDCA7-8FAA-8C4B-AFA5-49C8BE01DA23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73131-BA91-3E41-9AE5-F8FE656BC66D}" type="slidenum">
              <a:rPr lang="en-AU"/>
              <a:pPr>
                <a:defRPr/>
              </a:pPr>
              <a:t>14</a:t>
            </a:fld>
            <a:endParaRPr lang="en-AU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6DF167-4AB9-0647-9EF8-661395526AA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A7237-8133-5D4B-AF8C-B5E4AF03F754}" type="slidenum">
              <a:rPr lang="en-AU"/>
              <a:pPr>
                <a:defRPr/>
              </a:pPr>
              <a:t>15</a:t>
            </a:fld>
            <a:endParaRPr lang="en-AU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12CB239-8188-5042-992A-35CC572E9BF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B8EAF-6FE7-214C-B5CF-0E9EB2B0A33F}" type="slidenum">
              <a:rPr lang="en-AU"/>
              <a:pPr>
                <a:defRPr/>
              </a:pPr>
              <a:t>16</a:t>
            </a:fld>
            <a:endParaRPr lang="en-AU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20058C-361A-F84E-8D59-F07C94ABD8B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B22DE-37B6-8847-9BCA-E46905AA0B5A}" type="slidenum">
              <a:rPr lang="en-AU"/>
              <a:pPr>
                <a:defRPr/>
              </a:pPr>
              <a:t>17</a:t>
            </a:fld>
            <a:endParaRPr lang="en-AU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624516F-E159-EB4F-AE19-2C2EA1365CD1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6094F-5D9C-C54F-B742-C9556E174C95}" type="slidenum">
              <a:rPr lang="en-AU"/>
              <a:pPr>
                <a:defRPr/>
              </a:pPr>
              <a:t>18</a:t>
            </a:fld>
            <a:endParaRPr lang="en-AU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26B8891-C083-184F-A80B-49023643A65A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24F85-D8A3-2F42-834E-7B2CCEE37068}" type="slidenum">
              <a:rPr lang="en-AU"/>
              <a:pPr>
                <a:defRPr/>
              </a:pPr>
              <a:t>19</a:t>
            </a:fld>
            <a:endParaRPr lang="en-AU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470C8D1-4F18-E947-8104-EC8CCDF4AC2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EB0FF-7116-7647-B2EC-EBA456F6EE73}" type="slidenum">
              <a:rPr lang="en-AU"/>
              <a:pPr>
                <a:defRPr/>
              </a:pPr>
              <a:t>2</a:t>
            </a:fld>
            <a:endParaRPr lang="en-AU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9BA2397-67D2-0747-97D9-28D0959D43F1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89866-801A-264A-8411-BB0C5F6DF8A4}" type="slidenum">
              <a:rPr lang="en-AU"/>
              <a:pPr>
                <a:defRPr/>
              </a:pPr>
              <a:t>20</a:t>
            </a:fld>
            <a:endParaRPr lang="en-AU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4C25DA0-7E7B-9446-A5C3-067D91850A72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8C4D00-51F0-904E-A768-CF54A1E50986}" type="slidenum">
              <a:rPr lang="en-AU"/>
              <a:pPr>
                <a:defRPr/>
              </a:pPr>
              <a:t>21</a:t>
            </a:fld>
            <a:endParaRPr lang="en-AU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4CE369-1550-AF49-894F-C2D025677EA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AD9CC-FE31-9B42-A1F1-0EB7384D4700}" type="slidenum">
              <a:rPr lang="en-AU"/>
              <a:pPr>
                <a:defRPr/>
              </a:pPr>
              <a:t>22</a:t>
            </a:fld>
            <a:endParaRPr lang="en-AU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88790E3-F0DC-4D45-BA95-C44233BCF01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56214-9A42-1846-B9B1-ABB26D8CB7CA}" type="slidenum">
              <a:rPr lang="en-AU"/>
              <a:pPr>
                <a:defRPr/>
              </a:pPr>
              <a:t>23</a:t>
            </a:fld>
            <a:endParaRPr lang="en-AU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71D0C93-DC29-FD49-86FA-502F284EB53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8C27F-AECC-3440-9947-5BCB4E2BF63B}" type="slidenum">
              <a:rPr lang="en-AU"/>
              <a:pPr>
                <a:defRPr/>
              </a:pPr>
              <a:t>24</a:t>
            </a:fld>
            <a:endParaRPr lang="en-AU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917237F-91D2-4449-84BF-D1E3D7F62500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927CB-1579-5342-AF67-2CD9875FFDCA}" type="slidenum">
              <a:rPr lang="en-AU"/>
              <a:pPr>
                <a:defRPr/>
              </a:pPr>
              <a:t>25</a:t>
            </a:fld>
            <a:endParaRPr lang="en-AU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567C4E0-34F4-9647-947F-35FBEC373467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7FD19-EF12-D24E-986A-920B953E6FAB}" type="slidenum">
              <a:rPr lang="en-AU"/>
              <a:pPr>
                <a:defRPr/>
              </a:pPr>
              <a:t>26</a:t>
            </a:fld>
            <a:endParaRPr lang="en-AU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871A65D-FE36-1344-A2BA-4F2773575B1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5B133F-F936-034C-BAC2-A71011B5760B}" type="slidenum">
              <a:rPr lang="en-AU"/>
              <a:pPr>
                <a:defRPr/>
              </a:pPr>
              <a:t>27</a:t>
            </a:fld>
            <a:endParaRPr lang="en-AU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95AD7EE-6151-C84E-AD3B-A2F1B99880FA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5515F-3ABF-2143-8D89-C83D5DA4C071}" type="slidenum">
              <a:rPr lang="en-AU"/>
              <a:pPr>
                <a:defRPr/>
              </a:pPr>
              <a:t>28</a:t>
            </a:fld>
            <a:endParaRPr lang="en-AU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607B0E-1DA7-7A4B-9396-F36ADAA35204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78A9F-0A3A-CB4F-9CC6-9A40C1D3DCBB}" type="slidenum">
              <a:rPr lang="en-AU"/>
              <a:pPr>
                <a:defRPr/>
              </a:pPr>
              <a:t>29</a:t>
            </a:fld>
            <a:endParaRPr lang="en-AU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85337DD-122B-D340-B45D-7679F441931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81C80-E709-4F46-83EC-5BCC8A0ED9B2}" type="slidenum">
              <a:rPr lang="en-AU"/>
              <a:pPr>
                <a:defRPr/>
              </a:pPr>
              <a:t>3</a:t>
            </a:fld>
            <a:endParaRPr lang="en-AU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1F2217-AB86-CF47-895C-18AFFC49B83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22050-7650-8D43-A85E-EAD6E41C6729}" type="slidenum">
              <a:rPr lang="en-AU"/>
              <a:pPr>
                <a:defRPr/>
              </a:pPr>
              <a:t>30</a:t>
            </a:fld>
            <a:endParaRPr lang="en-AU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761CF96-728F-F749-B08A-3EE7742713D4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952F-65DC-F74B-B52C-04DC99882A99}" type="slidenum">
              <a:rPr lang="en-AU"/>
              <a:pPr>
                <a:defRPr/>
              </a:pPr>
              <a:t>31</a:t>
            </a:fld>
            <a:endParaRPr lang="en-AU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24634B4-BF63-E540-BA48-A7BF6AD7B33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4FA78-A4D5-304F-8E13-D0305E16DE84}" type="slidenum">
              <a:rPr lang="en-AU"/>
              <a:pPr>
                <a:defRPr/>
              </a:pPr>
              <a:t>32</a:t>
            </a:fld>
            <a:endParaRPr lang="en-AU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7841D82-C9B9-DA42-8143-A36D52E32B24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4CDA-2358-7545-9D7C-5824B05DBCC1}" type="slidenum">
              <a:rPr lang="en-AU"/>
              <a:pPr>
                <a:defRPr/>
              </a:pPr>
              <a:t>33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0C2CA27-5EF4-EF49-9D10-8914FAC64F8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376A3-8F26-8748-8A85-74B66734A6FD}" type="slidenum">
              <a:rPr lang="en-AU"/>
              <a:pPr>
                <a:defRPr/>
              </a:pPr>
              <a:t>34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D008F7-DCA1-F246-ACDF-7F19835C52C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3D4C2-6BA0-6145-9219-579151FC5B2B}" type="slidenum">
              <a:rPr lang="en-AU"/>
              <a:pPr>
                <a:defRPr/>
              </a:pPr>
              <a:t>35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D008F7-DCA1-F246-ACDF-7F19835C52C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3D4C2-6BA0-6145-9219-579151FC5B2B}" type="slidenum">
              <a:rPr lang="en-AU"/>
              <a:pPr>
                <a:defRPr/>
              </a:pPr>
              <a:t>36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275777F-AF10-A140-9F43-C03EB2A505D2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F015E-D82D-6B46-A23C-FE5EA6C769F3}" type="slidenum">
              <a:rPr lang="en-AU"/>
              <a:pPr>
                <a:defRPr/>
              </a:pPr>
              <a:t>37</a:t>
            </a:fld>
            <a:endParaRPr lang="en-AU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20A18A-0BF3-CE4F-B36E-240FD725E54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CFBB9-1571-8744-A495-D5FCA9D3B761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B9D5DF9-5B67-2847-A351-026627909FE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89AD0-246B-BA4D-AA34-6FAB3AF9D15D}" type="slidenum">
              <a:rPr lang="en-AU"/>
              <a:pPr>
                <a:defRPr/>
              </a:pPr>
              <a:t>39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1C4C16B-6460-E34B-B8DE-7E12D13FEB4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64FC8-F21C-0F4F-B214-CE0D0778FB43}" type="slidenum">
              <a:rPr lang="en-AU"/>
              <a:pPr>
                <a:defRPr/>
              </a:pPr>
              <a:t>4</a:t>
            </a:fld>
            <a:endParaRPr lang="en-AU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259B39-B18D-EB44-9C11-DB09BB1F8C4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49E14-2B96-9C48-A34E-95B1FF69BAF5}" type="slidenum">
              <a:rPr lang="en-AU"/>
              <a:pPr>
                <a:defRPr/>
              </a:pPr>
              <a:t>40</a:t>
            </a:fld>
            <a:endParaRPr lang="en-AU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4C2CB42-0A40-DF4D-8936-D7AA43CFFF7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24888-DDED-6846-8309-873FD6B29B81}" type="slidenum">
              <a:rPr lang="en-AU"/>
              <a:pPr>
                <a:defRPr/>
              </a:pPr>
              <a:t>41</a:t>
            </a:fld>
            <a:endParaRPr lang="en-AU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4D3497E-3A13-074B-869F-D90B0CD204E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DFD9D-7AF3-434E-83C7-F552EAFD85D7}" type="slidenum">
              <a:rPr lang="en-AU"/>
              <a:pPr>
                <a:defRPr/>
              </a:pPr>
              <a:t>42</a:t>
            </a:fld>
            <a:endParaRPr lang="en-A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97A3C9D-386B-B246-8BD0-50C369372EA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BF958-2964-4043-9CA8-557C015AD6D5}" type="slidenum">
              <a:rPr lang="en-AU"/>
              <a:pPr>
                <a:defRPr/>
              </a:pPr>
              <a:t>43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ABCD282-0143-AE41-8254-79421B81006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88C10-983F-5A4D-B7DD-DA2B59A72AA0}" type="slidenum">
              <a:rPr lang="en-AU"/>
              <a:pPr>
                <a:defRPr/>
              </a:pPr>
              <a:t>44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CDF75B0-3FD2-FA41-97CB-C91B3DCA823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8C221-CE55-194A-816F-9F039DDFA0A8}" type="slidenum">
              <a:rPr lang="en-AU"/>
              <a:pPr>
                <a:defRPr/>
              </a:pPr>
              <a:t>45</a:t>
            </a:fld>
            <a:endParaRPr lang="en-AU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5CC93D-6287-454E-9EE1-6B8970DB999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47616-9B72-9B43-94E1-35299CF4C32B}" type="slidenum">
              <a:rPr lang="en-AU"/>
              <a:pPr>
                <a:defRPr/>
              </a:pPr>
              <a:t>46</a:t>
            </a:fld>
            <a:endParaRPr lang="en-AU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42974F-FDA0-B444-BFB2-FC81E48DD9D3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8800D-9167-3341-837A-214F6A460B80}" type="slidenum">
              <a:rPr lang="en-AU"/>
              <a:pPr>
                <a:defRPr/>
              </a:pPr>
              <a:t>47</a:t>
            </a:fld>
            <a:endParaRPr lang="en-AU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B01FE60-1424-1C4C-AB13-FCAB10AFA80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26F84-78EA-8346-9111-5B0373FE7F70}" type="slidenum">
              <a:rPr lang="en-AU"/>
              <a:pPr>
                <a:defRPr/>
              </a:pPr>
              <a:t>48</a:t>
            </a:fld>
            <a:endParaRPr lang="en-AU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2F4AFDA-08C2-9F4B-A028-8049CDF8C2F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A4BA1-3F2B-A74B-8701-38660FA3A4C3}" type="slidenum">
              <a:rPr lang="en-AU"/>
              <a:pPr>
                <a:defRPr/>
              </a:pPr>
              <a:t>49</a:t>
            </a:fld>
            <a:endParaRPr lang="en-A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0AD532B-5942-964C-BD40-E063B2F8BB02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08C455-A3B4-3148-959A-1702C3F71EB4}" type="slidenum">
              <a:rPr lang="en-AU"/>
              <a:pPr>
                <a:defRPr/>
              </a:pPr>
              <a:t>5</a:t>
            </a:fld>
            <a:endParaRPr lang="en-AU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FC01D30-72F6-474D-B7DF-13FF6D9C7AE2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9B1515-D4CA-1E48-A30E-88E9AD3FE27F}" type="slidenum">
              <a:rPr lang="en-AU"/>
              <a:pPr>
                <a:defRPr/>
              </a:pPr>
              <a:t>50</a:t>
            </a:fld>
            <a:endParaRPr lang="en-AU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8887385-2CF9-F245-B7D4-1918FC174B9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DEC26-8AB6-7345-8049-9F1A748FE9CF}" type="slidenum">
              <a:rPr lang="en-AU"/>
              <a:pPr>
                <a:defRPr/>
              </a:pPr>
              <a:t>51</a:t>
            </a:fld>
            <a:endParaRPr lang="en-AU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EA9FF6C-AE06-5F49-82D4-B35457B610E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0AA34-B42D-2344-8310-A716961854FF}" type="slidenum">
              <a:rPr lang="en-AU"/>
              <a:pPr>
                <a:defRPr/>
              </a:pPr>
              <a:t>52</a:t>
            </a:fld>
            <a:endParaRPr lang="en-AU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9261024-B5AD-A04E-8578-A0DFCC41CE41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E9915-C794-7E41-8B21-198906F8053C}" type="slidenum">
              <a:rPr lang="en-AU"/>
              <a:pPr>
                <a:defRPr/>
              </a:pPr>
              <a:t>53</a:t>
            </a:fld>
            <a:endParaRPr lang="en-AU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151638E-197D-B640-82A3-3C8CA4CD38D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3BC73-3566-0E43-BAF2-F00036543891}" type="slidenum">
              <a:rPr lang="en-AU"/>
              <a:pPr>
                <a:defRPr/>
              </a:pPr>
              <a:t>54</a:t>
            </a:fld>
            <a:endParaRPr lang="en-A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5B8702D-5F31-314B-B464-B862EBECCC0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A239B-9E74-9549-A1CD-7A91FBBA1F36}" type="slidenum">
              <a:rPr lang="en-AU"/>
              <a:pPr>
                <a:defRPr/>
              </a:pPr>
              <a:t>55</a:t>
            </a:fld>
            <a:endParaRPr lang="en-A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0384354-8D68-1E4C-AD04-5FD5CFB3B9DE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8E840-B389-C847-92BD-7FB1FA1F1540}" type="slidenum">
              <a:rPr lang="en-AU"/>
              <a:pPr>
                <a:defRPr/>
              </a:pPr>
              <a:t>56</a:t>
            </a:fld>
            <a:endParaRPr lang="en-AU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18CA66D-BC23-E742-892A-DFB16EA6BC2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FDB86-DF97-8E46-BBBA-F5B5E8C8FB73}" type="slidenum">
              <a:rPr lang="en-AU"/>
              <a:pPr>
                <a:defRPr/>
              </a:pPr>
              <a:t>57</a:t>
            </a:fld>
            <a:endParaRPr lang="en-AU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BD66C63-F8D3-5547-BA24-51055501078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073E4-1C12-5941-ADBD-56331E437D95}" type="slidenum">
              <a:rPr lang="en-AU"/>
              <a:pPr>
                <a:defRPr/>
              </a:pPr>
              <a:t>58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3DF987-8A5B-DD48-88DD-0548EA4E766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4A2EEB-30AA-5B45-827E-006D2B2667A5}" type="slidenum">
              <a:rPr lang="en-AU"/>
              <a:pPr>
                <a:defRPr/>
              </a:pPr>
              <a:t>59</a:t>
            </a:fld>
            <a:endParaRPr lang="en-A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C3F4D4D-3CCA-9640-9CDB-F56827C5172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F7FE9-CBE5-9B4E-B165-CDD1F98397C0}" type="slidenum">
              <a:rPr lang="en-AU"/>
              <a:pPr>
                <a:defRPr/>
              </a:pPr>
              <a:t>6</a:t>
            </a:fld>
            <a:endParaRPr lang="en-AU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258FC74-D8A7-B444-9B71-53C9C32CB291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EB7B3-820D-2D4F-AB56-76322059B5DA}" type="slidenum">
              <a:rPr lang="en-AU"/>
              <a:pPr>
                <a:defRPr/>
              </a:pPr>
              <a:t>60</a:t>
            </a:fld>
            <a:endParaRPr lang="en-AU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32E4B93-4A18-3240-A961-D122C2BEE8D9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8CE10-5762-2F42-B667-648FA4A2A456}" type="slidenum">
              <a:rPr lang="en-AU"/>
              <a:pPr>
                <a:defRPr/>
              </a:pPr>
              <a:t>61</a:t>
            </a:fld>
            <a:endParaRPr lang="en-AU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FB7427-9B67-8744-A0C6-4FCB31B9FECD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A4EF1-711D-4E49-B33C-42927B3D344A}" type="slidenum">
              <a:rPr lang="en-AU"/>
              <a:pPr>
                <a:defRPr/>
              </a:pPr>
              <a:t>62</a:t>
            </a:fld>
            <a:endParaRPr lang="en-AU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FD4408-0F5E-254B-BC23-DC95B4AC212A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5047A-8335-E04D-8E8A-39238E7EBCA3}" type="slidenum">
              <a:rPr lang="en-AU"/>
              <a:pPr>
                <a:defRPr/>
              </a:pPr>
              <a:t>63</a:t>
            </a:fld>
            <a:endParaRPr lang="en-AU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5A63096-D62C-C247-8217-D4BCCF5E81DA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07604-C410-5547-9F41-6750671F2239}" type="slidenum">
              <a:rPr lang="en-AU"/>
              <a:pPr>
                <a:defRPr/>
              </a:pPr>
              <a:t>64</a:t>
            </a:fld>
            <a:endParaRPr lang="en-AU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CF00EE2-51F7-054B-9749-A8FC82513447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6AFB32-D22E-A145-B4ED-A297B65094D1}" type="slidenum">
              <a:rPr lang="en-AU"/>
              <a:pPr>
                <a:defRPr/>
              </a:pPr>
              <a:t>65</a:t>
            </a:fld>
            <a:endParaRPr lang="en-AU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7490901-8139-C94F-B968-35CAFD76F703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5EF82-6E95-EB48-A68B-321132060EE7}" type="slidenum">
              <a:rPr lang="en-AU"/>
              <a:pPr>
                <a:defRPr/>
              </a:pPr>
              <a:t>66</a:t>
            </a:fld>
            <a:endParaRPr lang="en-AU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D557D3F-695B-E044-AA7A-5073494AE758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048E8-92C2-1A42-BA4A-58A898F9F981}" type="slidenum">
              <a:rPr lang="en-AU"/>
              <a:pPr>
                <a:defRPr/>
              </a:pPr>
              <a:t>67</a:t>
            </a:fld>
            <a:endParaRPr lang="en-A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FF1129-BE9E-9D4C-88E0-3F7D6A9B42FE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1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1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8998A2-C1B6-0945-8C51-48090454E564}" type="slidenum">
              <a:rPr lang="en-AU" altLang="en-US" sz="1300">
                <a:latin typeface="Times New Roman" charset="0"/>
              </a:rPr>
              <a:pPr/>
              <a:t>68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1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0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E4C8A1-5F33-A54C-A06A-C19FA9A97827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D88BB-6EF1-3A44-8557-34A0A71A37ED}" type="slidenum">
              <a:rPr lang="en-AU" altLang="en-US" sz="1300">
                <a:latin typeface="Times New Roman" charset="0"/>
              </a:rPr>
              <a:pPr/>
              <a:t>69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2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3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021D990-BDE8-B54E-9446-5D5729C7DF17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55F85-8B76-9249-BE45-8C5A9C9727DB}" type="slidenum">
              <a:rPr lang="en-AU"/>
              <a:pPr>
                <a:defRPr/>
              </a:pPr>
              <a:t>7</a:t>
            </a:fld>
            <a:endParaRPr lang="en-AU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094DEB-1625-5743-B8A1-3D5CAAE24DA6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4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4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56B2CA-4E51-7042-90B7-26D36374B108}" type="slidenum">
              <a:rPr lang="en-AU" altLang="en-US" sz="1300">
                <a:latin typeface="Times New Roman" charset="0"/>
              </a:rPr>
              <a:pPr/>
              <a:t>70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4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614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A89D17-8224-C647-8296-A30949D26534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5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5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F71D2-70D6-3B4C-8EA6-636C0279229E}" type="slidenum">
              <a:rPr lang="en-AU" altLang="en-US" sz="1300">
                <a:latin typeface="Times New Roman" charset="0"/>
              </a:rPr>
              <a:pPr/>
              <a:t>71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5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61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05A6B4-E4C7-EA49-A2A2-957630C2296D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6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6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03BE18-0D56-5D4F-BD98-7B2F3A2AC6A4}" type="slidenum">
              <a:rPr lang="en-AU" altLang="en-US" sz="1300">
                <a:latin typeface="Times New Roman" charset="0"/>
              </a:rPr>
              <a:pPr/>
              <a:t>72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6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785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336A7A-770F-4140-A225-C389CB10AA43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7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7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47503-A3CC-194E-BB2A-2E17E42119C8}" type="slidenum">
              <a:rPr lang="en-AU" altLang="en-US" sz="1300">
                <a:latin typeface="Times New Roman" charset="0"/>
              </a:rPr>
              <a:pPr/>
              <a:t>73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7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061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8BB22F-26A7-6E4B-87D2-F3A3DCB3F265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8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8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1B6F5C-9224-7E48-AC30-D9B7FB1A62F0}" type="slidenum">
              <a:rPr lang="en-AU" altLang="en-US" sz="1300">
                <a:latin typeface="Times New Roman" charset="0"/>
              </a:rPr>
              <a:pPr/>
              <a:t>74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8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99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2EA9CE-5852-C343-A11D-53F7BFDA85A3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9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19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B773C8-F521-5C4A-9ED7-E2DAFC8D763C}" type="slidenum">
              <a:rPr lang="en-AU" altLang="en-US" sz="1300">
                <a:latin typeface="Times New Roman" charset="0"/>
              </a:rPr>
              <a:pPr/>
              <a:t>75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19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69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D2F9EC-FE9E-484F-B117-8049F153D07C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0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0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44FDDC-C171-8241-A4B8-4ECA79447753}" type="slidenum">
              <a:rPr lang="en-AU" altLang="en-US" sz="1300">
                <a:latin typeface="Times New Roman" charset="0"/>
              </a:rPr>
              <a:pPr/>
              <a:t>76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0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78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CE3D66-38C7-9D42-A6A2-A415E060FB0E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1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1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7F114-54DF-9041-A511-6A99A8259F54}" type="slidenum">
              <a:rPr lang="en-AU" altLang="en-US" sz="1300">
                <a:latin typeface="Times New Roman" charset="0"/>
              </a:rPr>
              <a:pPr/>
              <a:t>77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1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32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98A06D-C0E0-9845-85CA-04349E8C1638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2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2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49997F-75AA-BE4A-9164-BC37EF8DC615}" type="slidenum">
              <a:rPr lang="en-AU" altLang="en-US" sz="1300">
                <a:latin typeface="Times New Roman" charset="0"/>
              </a:rPr>
              <a:pPr/>
              <a:t>78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2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738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2602FB-6E2F-B64B-A2F7-EA5FA2B853FA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3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3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ADBD0A-6E20-734A-8CBE-2A15DC635806}" type="slidenum">
              <a:rPr lang="en-AU" altLang="en-US" sz="1300">
                <a:latin typeface="Times New Roman" charset="0"/>
              </a:rPr>
              <a:pPr/>
              <a:t>79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3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9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6874F88-0266-3A4D-B98C-16C1C9EB518D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F5D3C-4A1A-FF44-A508-A4871B861D54}" type="slidenum">
              <a:rPr lang="en-AU"/>
              <a:pPr>
                <a:defRPr/>
              </a:pPr>
              <a:t>8</a:t>
            </a:fld>
            <a:endParaRPr lang="en-AU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C7D97F-BD5A-E041-A91F-074CA53D920D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4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4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A6E393-7337-CB4B-BCAB-1CF9222278A4}" type="slidenum">
              <a:rPr lang="en-AU" altLang="en-US" sz="1300">
                <a:latin typeface="Times New Roman" charset="0"/>
              </a:rPr>
              <a:pPr/>
              <a:t>80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4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355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34B40A-C086-6248-8F76-0642E149387D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5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5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390676-B8FC-8344-8694-1E515E25E791}" type="slidenum">
              <a:rPr lang="en-AU" altLang="en-US" sz="1300">
                <a:latin typeface="Times New Roman" charset="0"/>
              </a:rPr>
              <a:pPr/>
              <a:t>81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5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1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F7A360-74DA-4848-8E29-ADD7839F6BF9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6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6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1C86C1-E615-F648-8E1E-5E067CA47DC3}" type="slidenum">
              <a:rPr lang="en-AU" altLang="en-US" sz="1300">
                <a:latin typeface="Times New Roman" charset="0"/>
              </a:rPr>
              <a:pPr/>
              <a:t>82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6346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Morgan Kaufmann Publishers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38606B-632E-1E46-843C-565D31950F0A}" type="datetime3">
              <a:rPr lang="en-AU" altLang="en-US" sz="1300">
                <a:latin typeface="Times New Roman" charset="0"/>
              </a:rPr>
              <a:pPr/>
              <a:t>2 December, 2016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7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300">
                <a:latin typeface="Times New Roman" charset="0"/>
              </a:rPr>
              <a:t>Chapter 4 — The Processor</a:t>
            </a:r>
          </a:p>
        </p:txBody>
      </p:sp>
      <p:sp>
        <p:nvSpPr>
          <p:cNvPr id="227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FEC048-6A44-8F43-947D-CD13265FEEEB}" type="slidenum">
              <a:rPr lang="en-AU" altLang="en-US" sz="1300">
                <a:latin typeface="Times New Roman" charset="0"/>
              </a:rPr>
              <a:pPr/>
              <a:t>83</a:t>
            </a:fld>
            <a:endParaRPr lang="en-AU" altLang="en-US" sz="1300">
              <a:latin typeface="Times New Roman" charset="0"/>
            </a:endParaRPr>
          </a:p>
        </p:txBody>
      </p:sp>
      <p:sp>
        <p:nvSpPr>
          <p:cNvPr id="227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752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474C79A-D8C2-964C-8D4D-A297F89459E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15153-2CD8-8344-BB09-6C252A52CBCA}" type="slidenum">
              <a:rPr lang="en-AU"/>
              <a:pPr>
                <a:defRPr/>
              </a:pPr>
              <a:t>84</a:t>
            </a:fld>
            <a:endParaRPr lang="en-A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BE75012-28F0-7F45-B5B3-4DC1F5C8F16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C93E34-4B50-7A46-B6BB-57C81F463876}" type="slidenum">
              <a:rPr lang="en-AU"/>
              <a:pPr>
                <a:defRPr/>
              </a:pPr>
              <a:t>85</a:t>
            </a:fld>
            <a:endParaRPr lang="en-AU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4CEA07C-1BB8-994B-A82E-32F1C9152D1A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69151-CDB1-BE4B-BC9F-E8747F8ADE92}" type="slidenum">
              <a:rPr lang="en-AU"/>
              <a:pPr>
                <a:defRPr/>
              </a:pPr>
              <a:t>86</a:t>
            </a:fld>
            <a:endParaRPr lang="en-AU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1698433-CF24-A848-9102-F5A037C94286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E7BD4-C261-154A-8047-4C872283EEA6}" type="slidenum">
              <a:rPr lang="en-AU"/>
              <a:pPr>
                <a:defRPr/>
              </a:pPr>
              <a:t>87</a:t>
            </a:fld>
            <a:endParaRPr lang="en-AU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46CF932-5019-0441-A747-5354639BAA6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32B80C-FDC4-844C-8730-FB16060DECAF}" type="slidenum">
              <a:rPr lang="en-AU"/>
              <a:pPr>
                <a:defRPr/>
              </a:pPr>
              <a:t>88</a:t>
            </a:fld>
            <a:endParaRPr lang="en-AU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7448DCC-D510-5942-9F9E-25CE1C56B76F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BB29E-88DC-374D-A64F-AC640C4FC19F}" type="slidenum">
              <a:rPr lang="en-AU"/>
              <a:pPr>
                <a:defRPr/>
              </a:pPr>
              <a:t>89</a:t>
            </a:fld>
            <a:endParaRPr lang="en-AU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B823050-BD2C-AF45-914D-A9FAC652044B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60BFA-5132-6F47-9CDD-682C0A1FAD57}" type="slidenum">
              <a:rPr lang="en-AU"/>
              <a:pPr>
                <a:defRPr/>
              </a:pPr>
              <a:t>9</a:t>
            </a:fld>
            <a:endParaRPr lang="en-AU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EDFE71-523D-B14B-B882-8308DBF22C1D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E8C23-70D5-3D46-B8A0-6BE0BE100999}" type="slidenum">
              <a:rPr lang="en-AU"/>
              <a:pPr>
                <a:defRPr/>
              </a:pPr>
              <a:t>90</a:t>
            </a:fld>
            <a:endParaRPr lang="en-AU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95766C5-B3B2-B74E-BF05-D8A59DC5ADA3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E996E-7288-8149-B3C3-7DED1139CFAB}" type="slidenum">
              <a:rPr lang="en-AU"/>
              <a:pPr>
                <a:defRPr/>
              </a:pPr>
              <a:t>91</a:t>
            </a:fld>
            <a:endParaRPr lang="en-AU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571B627-CEA6-FF44-84F0-F1794003D65C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29D78-4820-CC47-BB0B-9C161B3E0B1A}" type="slidenum">
              <a:rPr lang="en-AU"/>
              <a:pPr>
                <a:defRPr/>
              </a:pPr>
              <a:t>92</a:t>
            </a:fld>
            <a:endParaRPr lang="en-AU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E440A61-5204-BB45-95EA-C0F4D051F1E0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F4643-62B8-494E-9B53-FF822A787BD5}" type="slidenum">
              <a:rPr lang="en-AU"/>
              <a:pPr>
                <a:defRPr/>
              </a:pPr>
              <a:t>93</a:t>
            </a:fld>
            <a:endParaRPr lang="en-AU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564731-46FE-7A45-82A4-2D5B3A2ECCA5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6DF84-8671-F44C-A8B3-98A999097D6E}" type="slidenum">
              <a:rPr lang="en-AU"/>
              <a:pPr>
                <a:defRPr/>
              </a:pPr>
              <a:t>94</a:t>
            </a:fld>
            <a:endParaRPr lang="en-A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7CC71C-CBE0-F241-AF5B-9104757C98FB}" type="datetime3">
              <a:rPr lang="en-AU"/>
              <a:pPr>
                <a:defRPr/>
              </a:pPr>
              <a:t>2 December,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FBC1F-6AC3-644A-AD53-499534A44704}" type="slidenum">
              <a:rPr lang="en-AU"/>
              <a:pPr>
                <a:defRPr/>
              </a:pPr>
              <a:t>95</a:t>
            </a:fld>
            <a:endParaRPr lang="en-AU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40" descr="MKP-logo-white-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9725"/>
            <a:ext cx="13604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" name="Picture 51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6424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4th-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188913"/>
            <a:ext cx="7302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charset="0"/>
              </a:defRPr>
            </a:lvl1pPr>
          </a:lstStyle>
          <a:p>
            <a:pPr lvl="0"/>
            <a:r>
              <a:rPr lang="en-AU" noProof="0" smtClean="0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charset="0"/>
              <a:buNone/>
              <a:defRPr>
                <a:latin typeface="Arial Black" charset="0"/>
              </a:defRPr>
            </a:lvl1pPr>
          </a:lstStyle>
          <a:p>
            <a:pPr lvl="0"/>
            <a:r>
              <a:rPr lang="en-AU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9076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995D54D2-8C88-1F4E-9B33-DA88882473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03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AB3A32A8-5614-C941-8172-4A9F20E7A2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06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6BEA6252-4203-2A47-ADA6-15D3BE0B9C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57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BDE02E30-CC46-9A48-8A25-DFC3A79DFC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71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9F90F664-F920-DB43-BA3E-2D85C2907E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65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46FD30DE-BF87-0448-B3D9-93792CA795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0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2C079F3F-DF35-F94B-BB2A-F864706023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90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ADF0345C-7FDF-644A-B77B-54D20C74C0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8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CBC8635E-6364-B14E-9F37-B16D31D33A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58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27776140-5D41-5F41-A439-D6210B3FCE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3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cs typeface="+mn-cs"/>
              </a:defRPr>
            </a:lvl1pPr>
          </a:lstStyle>
          <a:p>
            <a:pPr>
              <a:defRPr/>
            </a:pPr>
            <a:r>
              <a:rPr lang="en-AU"/>
              <a:t>Chapter 4 — The Processor — </a:t>
            </a:r>
            <a:fld id="{3A7BBA59-5700-F24B-B472-674F23194A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1030" name="Picture 24" descr="MKP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1371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48665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j-cs"/>
              </a:rPr>
              <a:t>Chapter 4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068638"/>
            <a:ext cx="7775575" cy="58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cs typeface="+mn-cs"/>
              </a:rPr>
              <a:t>The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A371F48C-403B-3745-B8F4-C534C98E3E9C}" type="slidenum">
              <a:rPr lang="en-AU"/>
              <a:pPr>
                <a:defRPr/>
              </a:pPr>
              <a:t>10</a:t>
            </a:fld>
            <a:endParaRPr lang="en-AU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Sequential Elements</a:t>
            </a:r>
            <a:endParaRPr lang="en-AU" smtClean="0">
              <a:cs typeface="+mj-cs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03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Register with write control</a:t>
            </a:r>
          </a:p>
          <a:p>
            <a:pPr lvl="1" eaLnBrk="1" hangingPunct="1">
              <a:defRPr/>
            </a:pPr>
            <a:r>
              <a:rPr lang="en-US" dirty="0" smtClean="0"/>
              <a:t>Only updates on clock edge when write control input is 1</a:t>
            </a:r>
          </a:p>
          <a:p>
            <a:pPr lvl="1" eaLnBrk="1" hangingPunct="1">
              <a:defRPr/>
            </a:pPr>
            <a:r>
              <a:rPr lang="en-US" dirty="0" smtClean="0"/>
              <a:t>Used when stored value is required later</a:t>
            </a:r>
            <a:endParaRPr lang="en-AU" dirty="0" smtClean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39750" y="4365625"/>
            <a:ext cx="2306638" cy="1223963"/>
            <a:chOff x="340" y="2750"/>
            <a:chExt cx="1453" cy="771"/>
          </a:xfrm>
        </p:grpSpPr>
        <p:sp>
          <p:nvSpPr>
            <p:cNvPr id="275461" name="Rectangle 5"/>
            <p:cNvSpPr>
              <a:spLocks noChangeArrowheads="1"/>
            </p:cNvSpPr>
            <p:nvPr/>
          </p:nvSpPr>
          <p:spPr bwMode="auto">
            <a:xfrm>
              <a:off x="930" y="2750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/>
          </p:nvSpPr>
          <p:spPr bwMode="auto">
            <a:xfrm>
              <a:off x="794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63" name="Line 7"/>
            <p:cNvSpPr>
              <a:spLocks noChangeShapeType="1"/>
            </p:cNvSpPr>
            <p:nvPr/>
          </p:nvSpPr>
          <p:spPr bwMode="auto">
            <a:xfrm>
              <a:off x="794" y="33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>
              <a:off x="1429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65" name="Text Box 9"/>
            <p:cNvSpPr txBox="1">
              <a:spLocks noChangeArrowheads="1"/>
            </p:cNvSpPr>
            <p:nvPr/>
          </p:nvSpPr>
          <p:spPr bwMode="auto">
            <a:xfrm>
              <a:off x="567" y="279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D</a:t>
              </a:r>
              <a:endParaRPr lang="en-AU" sz="1800">
                <a:cs typeface="+mn-cs"/>
              </a:endParaRPr>
            </a:p>
          </p:txBody>
        </p:sp>
        <p:sp>
          <p:nvSpPr>
            <p:cNvPr id="275466" name="Text Box 10"/>
            <p:cNvSpPr txBox="1">
              <a:spLocks noChangeArrowheads="1"/>
            </p:cNvSpPr>
            <p:nvPr/>
          </p:nvSpPr>
          <p:spPr bwMode="auto">
            <a:xfrm>
              <a:off x="476" y="3207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Clk</a:t>
              </a:r>
              <a:endParaRPr lang="en-AU" sz="1800">
                <a:cs typeface="+mn-cs"/>
              </a:endParaRPr>
            </a:p>
          </p:txBody>
        </p:sp>
        <p:sp>
          <p:nvSpPr>
            <p:cNvPr id="275467" name="Text Box 11"/>
            <p:cNvSpPr txBox="1">
              <a:spLocks noChangeArrowheads="1"/>
            </p:cNvSpPr>
            <p:nvPr/>
          </p:nvSpPr>
          <p:spPr bwMode="auto">
            <a:xfrm>
              <a:off x="1565" y="2799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Q</a:t>
              </a:r>
              <a:endParaRPr lang="en-AU" sz="1800">
                <a:cs typeface="+mn-cs"/>
              </a:endParaRPr>
            </a:p>
          </p:txBody>
        </p:sp>
        <p:sp>
          <p:nvSpPr>
            <p:cNvPr id="275468" name="Line 12"/>
            <p:cNvSpPr>
              <a:spLocks noChangeShapeType="1"/>
            </p:cNvSpPr>
            <p:nvPr/>
          </p:nvSpPr>
          <p:spPr bwMode="auto">
            <a:xfrm>
              <a:off x="930" y="3294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69" name="Line 13"/>
            <p:cNvSpPr>
              <a:spLocks noChangeShapeType="1"/>
            </p:cNvSpPr>
            <p:nvPr/>
          </p:nvSpPr>
          <p:spPr bwMode="auto">
            <a:xfrm flipV="1">
              <a:off x="930" y="3340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0" name="Line 14"/>
            <p:cNvSpPr>
              <a:spLocks noChangeShapeType="1"/>
            </p:cNvSpPr>
            <p:nvPr/>
          </p:nvSpPr>
          <p:spPr bwMode="auto">
            <a:xfrm>
              <a:off x="793" y="315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1" name="Text Box 15"/>
            <p:cNvSpPr txBox="1">
              <a:spLocks noChangeArrowheads="1"/>
            </p:cNvSpPr>
            <p:nvPr/>
          </p:nvSpPr>
          <p:spPr bwMode="auto">
            <a:xfrm>
              <a:off x="340" y="3021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Write</a:t>
              </a:r>
              <a:endParaRPr lang="en-AU" sz="1800">
                <a:cs typeface="+mn-cs"/>
              </a:endParaRPr>
            </a:p>
          </p:txBody>
        </p:sp>
      </p:grpSp>
      <p:grpSp>
        <p:nvGrpSpPr>
          <p:cNvPr id="23557" name="Group 52"/>
          <p:cNvGrpSpPr>
            <a:grpSpLocks/>
          </p:cNvGrpSpPr>
          <p:nvPr/>
        </p:nvGrpSpPr>
        <p:grpSpPr bwMode="auto">
          <a:xfrm>
            <a:off x="3203575" y="3644900"/>
            <a:ext cx="4991100" cy="2376488"/>
            <a:chOff x="2004" y="2387"/>
            <a:chExt cx="3144" cy="1497"/>
          </a:xfrm>
        </p:grpSpPr>
        <p:sp>
          <p:nvSpPr>
            <p:cNvPr id="275476" name="Line 20"/>
            <p:cNvSpPr>
              <a:spLocks noChangeShapeType="1"/>
            </p:cNvSpPr>
            <p:nvPr/>
          </p:nvSpPr>
          <p:spPr bwMode="auto">
            <a:xfrm>
              <a:off x="2517" y="2840"/>
              <a:ext cx="8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7" name="Line 21"/>
            <p:cNvSpPr>
              <a:spLocks noChangeShapeType="1"/>
            </p:cNvSpPr>
            <p:nvPr/>
          </p:nvSpPr>
          <p:spPr bwMode="auto">
            <a:xfrm>
              <a:off x="3334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8" name="Line 22"/>
            <p:cNvSpPr>
              <a:spLocks noChangeShapeType="1"/>
            </p:cNvSpPr>
            <p:nvPr/>
          </p:nvSpPr>
          <p:spPr bwMode="auto">
            <a:xfrm>
              <a:off x="3334" y="3022"/>
              <a:ext cx="1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9" name="Line 23"/>
            <p:cNvSpPr>
              <a:spLocks noChangeShapeType="1"/>
            </p:cNvSpPr>
            <p:nvPr/>
          </p:nvSpPr>
          <p:spPr bwMode="auto">
            <a:xfrm>
              <a:off x="4558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0" name="Line 24"/>
            <p:cNvSpPr>
              <a:spLocks noChangeShapeType="1"/>
            </p:cNvSpPr>
            <p:nvPr/>
          </p:nvSpPr>
          <p:spPr bwMode="auto">
            <a:xfrm flipV="1">
              <a:off x="4558" y="2840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1" name="Line 25"/>
            <p:cNvSpPr>
              <a:spLocks noChangeShapeType="1"/>
            </p:cNvSpPr>
            <p:nvPr/>
          </p:nvSpPr>
          <p:spPr bwMode="auto">
            <a:xfrm>
              <a:off x="2517" y="3884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2" name="Line 26"/>
            <p:cNvSpPr>
              <a:spLocks noChangeShapeType="1"/>
            </p:cNvSpPr>
            <p:nvPr/>
          </p:nvSpPr>
          <p:spPr bwMode="auto">
            <a:xfrm flipH="1" flipV="1">
              <a:off x="2503" y="2387"/>
              <a:ext cx="14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3" name="Text Box 27"/>
            <p:cNvSpPr txBox="1">
              <a:spLocks noChangeArrowheads="1"/>
            </p:cNvSpPr>
            <p:nvPr/>
          </p:nvSpPr>
          <p:spPr bwMode="auto">
            <a:xfrm>
              <a:off x="2004" y="2844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Write</a:t>
              </a:r>
              <a:endParaRPr lang="en-AU">
                <a:cs typeface="+mn-cs"/>
              </a:endParaRPr>
            </a:p>
          </p:txBody>
        </p:sp>
        <p:sp>
          <p:nvSpPr>
            <p:cNvPr id="275484" name="Text Box 28"/>
            <p:cNvSpPr txBox="1">
              <a:spLocks noChangeArrowheads="1"/>
            </p:cNvSpPr>
            <p:nvPr/>
          </p:nvSpPr>
          <p:spPr bwMode="auto">
            <a:xfrm>
              <a:off x="2140" y="3176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D</a:t>
              </a:r>
              <a:endParaRPr lang="en-AU">
                <a:cs typeface="+mn-cs"/>
              </a:endParaRPr>
            </a:p>
          </p:txBody>
        </p:sp>
        <p:sp>
          <p:nvSpPr>
            <p:cNvPr id="275485" name="Text Box 29"/>
            <p:cNvSpPr txBox="1">
              <a:spLocks noChangeArrowheads="1"/>
            </p:cNvSpPr>
            <p:nvPr/>
          </p:nvSpPr>
          <p:spPr bwMode="auto">
            <a:xfrm>
              <a:off x="2140" y="3524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Q</a:t>
              </a:r>
              <a:endParaRPr lang="en-AU">
                <a:cs typeface="+mn-cs"/>
              </a:endParaRPr>
            </a:p>
          </p:txBody>
        </p:sp>
        <p:sp>
          <p:nvSpPr>
            <p:cNvPr id="275486" name="Freeform 30"/>
            <p:cNvSpPr>
              <a:spLocks/>
            </p:cNvSpPr>
            <p:nvPr/>
          </p:nvSpPr>
          <p:spPr bwMode="auto">
            <a:xfrm>
              <a:off x="2517" y="3203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7" name="Freeform 31"/>
            <p:cNvSpPr>
              <a:spLocks/>
            </p:cNvSpPr>
            <p:nvPr/>
          </p:nvSpPr>
          <p:spPr bwMode="auto">
            <a:xfrm>
              <a:off x="3152" y="3203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8" name="Freeform 32"/>
            <p:cNvSpPr>
              <a:spLocks/>
            </p:cNvSpPr>
            <p:nvPr/>
          </p:nvSpPr>
          <p:spPr bwMode="auto">
            <a:xfrm>
              <a:off x="2517" y="3567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89" name="Freeform 33"/>
            <p:cNvSpPr>
              <a:spLocks/>
            </p:cNvSpPr>
            <p:nvPr/>
          </p:nvSpPr>
          <p:spPr bwMode="auto">
            <a:xfrm>
              <a:off x="2698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0" name="Freeform 34"/>
            <p:cNvSpPr>
              <a:spLocks/>
            </p:cNvSpPr>
            <p:nvPr/>
          </p:nvSpPr>
          <p:spPr bwMode="auto">
            <a:xfrm>
              <a:off x="2699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1" name="Freeform 35"/>
            <p:cNvSpPr>
              <a:spLocks/>
            </p:cNvSpPr>
            <p:nvPr/>
          </p:nvSpPr>
          <p:spPr bwMode="auto">
            <a:xfrm>
              <a:off x="4966" y="3566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2" name="Freeform 36"/>
            <p:cNvSpPr>
              <a:spLocks/>
            </p:cNvSpPr>
            <p:nvPr/>
          </p:nvSpPr>
          <p:spPr bwMode="auto">
            <a:xfrm>
              <a:off x="4241" y="3203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3" name="Line 37"/>
            <p:cNvSpPr>
              <a:spLocks noChangeShapeType="1"/>
            </p:cNvSpPr>
            <p:nvPr/>
          </p:nvSpPr>
          <p:spPr bwMode="auto">
            <a:xfrm>
              <a:off x="2698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4" name="Line 38"/>
            <p:cNvSpPr>
              <a:spLocks noChangeShapeType="1"/>
            </p:cNvSpPr>
            <p:nvPr/>
          </p:nvSpPr>
          <p:spPr bwMode="auto">
            <a:xfrm>
              <a:off x="2698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5" name="Line 39"/>
            <p:cNvSpPr>
              <a:spLocks noChangeShapeType="1"/>
            </p:cNvSpPr>
            <p:nvPr/>
          </p:nvSpPr>
          <p:spPr bwMode="auto">
            <a:xfrm>
              <a:off x="3242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6" name="Line 40"/>
            <p:cNvSpPr>
              <a:spLocks noChangeShapeType="1"/>
            </p:cNvSpPr>
            <p:nvPr/>
          </p:nvSpPr>
          <p:spPr bwMode="auto">
            <a:xfrm>
              <a:off x="3242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7" name="Line 41"/>
            <p:cNvSpPr>
              <a:spLocks noChangeShapeType="1"/>
            </p:cNvSpPr>
            <p:nvPr/>
          </p:nvSpPr>
          <p:spPr bwMode="auto">
            <a:xfrm>
              <a:off x="2517" y="265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8" name="Line 42"/>
            <p:cNvSpPr>
              <a:spLocks noChangeShapeType="1"/>
            </p:cNvSpPr>
            <p:nvPr/>
          </p:nvSpPr>
          <p:spPr bwMode="auto">
            <a:xfrm>
              <a:off x="3787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9" name="Line 43"/>
            <p:cNvSpPr>
              <a:spLocks noChangeShapeType="1"/>
            </p:cNvSpPr>
            <p:nvPr/>
          </p:nvSpPr>
          <p:spPr bwMode="auto">
            <a:xfrm>
              <a:off x="3787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0" name="Line 44"/>
            <p:cNvSpPr>
              <a:spLocks noChangeShapeType="1"/>
            </p:cNvSpPr>
            <p:nvPr/>
          </p:nvSpPr>
          <p:spPr bwMode="auto">
            <a:xfrm>
              <a:off x="4331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1" name="Line 45"/>
            <p:cNvSpPr>
              <a:spLocks noChangeShapeType="1"/>
            </p:cNvSpPr>
            <p:nvPr/>
          </p:nvSpPr>
          <p:spPr bwMode="auto">
            <a:xfrm>
              <a:off x="4331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2" name="Line 46"/>
            <p:cNvSpPr>
              <a:spLocks noChangeShapeType="1"/>
            </p:cNvSpPr>
            <p:nvPr/>
          </p:nvSpPr>
          <p:spPr bwMode="auto">
            <a:xfrm>
              <a:off x="4875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3" name="Line 47"/>
            <p:cNvSpPr>
              <a:spLocks noChangeShapeType="1"/>
            </p:cNvSpPr>
            <p:nvPr/>
          </p:nvSpPr>
          <p:spPr bwMode="auto">
            <a:xfrm flipV="1">
              <a:off x="4876" y="2477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4" name="Text Box 48"/>
            <p:cNvSpPr txBox="1">
              <a:spLocks noChangeArrowheads="1"/>
            </p:cNvSpPr>
            <p:nvPr/>
          </p:nvSpPr>
          <p:spPr bwMode="auto">
            <a:xfrm>
              <a:off x="2140" y="2481"/>
              <a:ext cx="3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Clk</a:t>
              </a:r>
              <a:endParaRPr lang="en-AU">
                <a:cs typeface="+mn-cs"/>
              </a:endParaRPr>
            </a:p>
          </p:txBody>
        </p:sp>
        <p:sp>
          <p:nvSpPr>
            <p:cNvPr id="275505" name="Freeform 49"/>
            <p:cNvSpPr>
              <a:spLocks/>
            </p:cNvSpPr>
            <p:nvPr/>
          </p:nvSpPr>
          <p:spPr bwMode="auto">
            <a:xfrm>
              <a:off x="2789" y="3566"/>
              <a:ext cx="2178" cy="182"/>
            </a:xfrm>
            <a:custGeom>
              <a:avLst/>
              <a:gdLst>
                <a:gd name="T0" fmla="*/ 0 w 2178"/>
                <a:gd name="T1" fmla="*/ 91 h 182"/>
                <a:gd name="T2" fmla="*/ 46 w 2178"/>
                <a:gd name="T3" fmla="*/ 0 h 182"/>
                <a:gd name="T4" fmla="*/ 2132 w 2178"/>
                <a:gd name="T5" fmla="*/ 0 h 182"/>
                <a:gd name="T6" fmla="*/ 2178 w 2178"/>
                <a:gd name="T7" fmla="*/ 91 h 182"/>
                <a:gd name="T8" fmla="*/ 2132 w 2178"/>
                <a:gd name="T9" fmla="*/ 182 h 182"/>
                <a:gd name="T10" fmla="*/ 46 w 2178"/>
                <a:gd name="T11" fmla="*/ 182 h 182"/>
                <a:gd name="T12" fmla="*/ 0 w 2178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8" h="182">
                  <a:moveTo>
                    <a:pt x="0" y="91"/>
                  </a:moveTo>
                  <a:lnTo>
                    <a:pt x="46" y="0"/>
                  </a:lnTo>
                  <a:lnTo>
                    <a:pt x="2132" y="0"/>
                  </a:lnTo>
                  <a:lnTo>
                    <a:pt x="2178" y="91"/>
                  </a:lnTo>
                  <a:lnTo>
                    <a:pt x="2132" y="182"/>
                  </a:lnTo>
                  <a:lnTo>
                    <a:pt x="46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6" name="Freeform 50"/>
            <p:cNvSpPr>
              <a:spLocks/>
            </p:cNvSpPr>
            <p:nvPr/>
          </p:nvSpPr>
          <p:spPr bwMode="auto">
            <a:xfrm>
              <a:off x="4875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507" name="Freeform 51"/>
            <p:cNvSpPr>
              <a:spLocks/>
            </p:cNvSpPr>
            <p:nvPr/>
          </p:nvSpPr>
          <p:spPr bwMode="auto">
            <a:xfrm>
              <a:off x="4876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3" name="Line 17"/>
            <p:cNvSpPr>
              <a:spLocks noChangeShapeType="1"/>
            </p:cNvSpPr>
            <p:nvPr/>
          </p:nvSpPr>
          <p:spPr bwMode="auto">
            <a:xfrm>
              <a:off x="2698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4" name="Line 18"/>
            <p:cNvSpPr>
              <a:spLocks noChangeShapeType="1"/>
            </p:cNvSpPr>
            <p:nvPr/>
          </p:nvSpPr>
          <p:spPr bwMode="auto">
            <a:xfrm>
              <a:off x="3787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75" name="Line 19"/>
            <p:cNvSpPr>
              <a:spLocks noChangeShapeType="1"/>
            </p:cNvSpPr>
            <p:nvPr/>
          </p:nvSpPr>
          <p:spPr bwMode="auto">
            <a:xfrm>
              <a:off x="4875" y="2387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35E7577-ED22-2F44-A25E-A5F539C3CCF8}" type="slidenum">
              <a:rPr lang="en-AU"/>
              <a:pPr>
                <a:defRPr/>
              </a:pPr>
              <a:t>11</a:t>
            </a:fld>
            <a:endParaRPr lang="en-AU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Clocking Methodology</a:t>
            </a:r>
            <a:endParaRPr lang="en-AU" smtClean="0">
              <a:cs typeface="+mj-cs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41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Combinational logic transforms data during clock cycles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Between clock edges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Input from state elements, output to state element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Longest delay determines clock period</a:t>
            </a:r>
            <a:endParaRPr lang="en-AU" smtClean="0"/>
          </a:p>
        </p:txBody>
      </p:sp>
      <p:pic>
        <p:nvPicPr>
          <p:cNvPr id="25604" name="Picture 6" descr="f04-0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8654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f04-03-P374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851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584F4EFE-4B7A-B540-ADF7-FC30C4347BF3}" type="slidenum">
              <a:rPr lang="en-AU"/>
              <a:pPr>
                <a:defRPr/>
              </a:pPr>
              <a:t>12</a:t>
            </a:fld>
            <a:endParaRPr lang="en-AU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Building a Datapath</a:t>
            </a:r>
            <a:endParaRPr lang="en-AU" dirty="0" smtClean="0">
              <a:cs typeface="+mj-cs"/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Datapath</a:t>
            </a:r>
          </a:p>
          <a:p>
            <a:pPr lvl="1" eaLnBrk="1" hangingPunct="1">
              <a:defRPr/>
            </a:pPr>
            <a:r>
              <a:rPr lang="en-US" dirty="0" smtClean="0"/>
              <a:t>Elements that process data and addresses</a:t>
            </a:r>
            <a:br>
              <a:rPr lang="en-US" dirty="0" smtClean="0"/>
            </a:br>
            <a:r>
              <a:rPr lang="en-US" dirty="0" smtClean="0"/>
              <a:t>in the CPU</a:t>
            </a:r>
          </a:p>
          <a:p>
            <a:pPr lvl="2" eaLnBrk="1" hangingPunct="1">
              <a:defRPr/>
            </a:pPr>
            <a:r>
              <a:rPr lang="en-US" dirty="0" smtClean="0"/>
              <a:t>Registers, ALUs, mux’s, memories, …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 will build a MIPS datapath incrementally</a:t>
            </a:r>
          </a:p>
          <a:p>
            <a:pPr lvl="1" eaLnBrk="1" hangingPunct="1">
              <a:defRPr/>
            </a:pPr>
            <a:r>
              <a:rPr lang="en-US" dirty="0" smtClean="0"/>
              <a:t>Refining the overview design</a:t>
            </a:r>
            <a:endParaRPr lang="en-AU" dirty="0" smtClean="0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 rot="5400000">
            <a:off x="7617619" y="1159669"/>
            <a:ext cx="2686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folHlink"/>
                </a:solidFill>
                <a:cs typeface="+mn-cs"/>
              </a:rPr>
              <a:t>§4.3 Building a Datapath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4D5E7A1-26D2-6943-8506-24C75D18A97E}" type="slidenum">
              <a:rPr lang="en-AU"/>
              <a:pPr>
                <a:defRPr/>
              </a:pPr>
              <a:t>13</a:t>
            </a:fld>
            <a:endParaRPr lang="en-AU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Instruction Fetch</a:t>
            </a:r>
            <a:endParaRPr lang="en-AU" smtClean="0">
              <a:cs typeface="+mj-cs"/>
            </a:endParaRPr>
          </a:p>
        </p:txBody>
      </p:sp>
      <p:sp>
        <p:nvSpPr>
          <p:cNvPr id="281604" name="AutoShape 4"/>
          <p:cNvSpPr>
            <a:spLocks/>
          </p:cNvSpPr>
          <p:nvPr/>
        </p:nvSpPr>
        <p:spPr bwMode="auto">
          <a:xfrm>
            <a:off x="611188" y="44370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-16667"/>
              <a:gd name="adj4" fmla="val 17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32-bit register</a:t>
            </a:r>
            <a:endParaRPr lang="en-AU">
              <a:cs typeface="+mn-cs"/>
            </a:endParaRPr>
          </a:p>
        </p:txBody>
      </p:sp>
      <p:sp>
        <p:nvSpPr>
          <p:cNvPr id="281605" name="AutoShape 5"/>
          <p:cNvSpPr>
            <a:spLocks/>
          </p:cNvSpPr>
          <p:nvPr/>
        </p:nvSpPr>
        <p:spPr bwMode="auto">
          <a:xfrm>
            <a:off x="7308850" y="3860800"/>
            <a:ext cx="1439863" cy="863600"/>
          </a:xfrm>
          <a:prstGeom prst="borderCallout1">
            <a:avLst>
              <a:gd name="adj1" fmla="val 13236"/>
              <a:gd name="adj2" fmla="val -5292"/>
              <a:gd name="adj3" fmla="val -41912"/>
              <a:gd name="adj4" fmla="val -55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Increment by 4 for next instruction</a:t>
            </a:r>
            <a:endParaRPr lang="en-AU">
              <a:cs typeface="+mn-cs"/>
            </a:endParaRPr>
          </a:p>
        </p:txBody>
      </p:sp>
      <p:pic>
        <p:nvPicPr>
          <p:cNvPr id="29701" name="Picture 6" descr="f04-0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5143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AE5BD09-B0C9-B647-9199-C447FF5DA006}" type="slidenum">
              <a:rPr lang="en-AU"/>
              <a:pPr>
                <a:defRPr/>
              </a:pPr>
              <a:t>14</a:t>
            </a:fld>
            <a:endParaRPr lang="en-AU"/>
          </a:p>
        </p:txBody>
      </p:sp>
      <p:pic>
        <p:nvPicPr>
          <p:cNvPr id="31746" name="Picture 6" descr="f04-0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166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R-Format Instructions</a:t>
            </a:r>
            <a:endParaRPr lang="en-AU" smtClean="0">
              <a:cs typeface="+mj-cs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Read two register operands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Perform arithmetic/logical operation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Write register result</a:t>
            </a:r>
            <a:endParaRPr lang="en-AU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658D14A3-E8E1-0B40-A943-90E7C9AEB61A}" type="slidenum">
              <a:rPr lang="en-AU"/>
              <a:pPr>
                <a:defRPr/>
              </a:pPr>
              <a:t>15</a:t>
            </a:fld>
            <a:endParaRPr lang="en-AU"/>
          </a:p>
        </p:txBody>
      </p:sp>
      <p:pic>
        <p:nvPicPr>
          <p:cNvPr id="33794" name="Picture 6" descr="f04-08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44370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Load/Store Instructions</a:t>
            </a:r>
            <a:endParaRPr lang="en-AU" smtClean="0">
              <a:cs typeface="+mj-cs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04200" cy="261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Read register operands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Calculate address using 16-bit offset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Use ALU, but sign-extend offset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Load: Read memory and update register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Store: Write register value to memory</a:t>
            </a:r>
            <a:endParaRPr lang="en-AU" sz="28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9EAE7E0-E14C-FF41-BBAD-A1B2B23FEB0B}" type="slidenum">
              <a:rPr lang="en-AU"/>
              <a:pPr>
                <a:defRPr/>
              </a:pPr>
              <a:t>16</a:t>
            </a:fld>
            <a:endParaRPr lang="en-AU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Branch Instructions</a:t>
            </a:r>
            <a:endParaRPr lang="en-AU" smtClean="0">
              <a:cs typeface="+mj-cs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Read register operands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Compare operands</a:t>
            </a:r>
          </a:p>
          <a:p>
            <a:pPr lvl="1" eaLnBrk="1" hangingPunct="1">
              <a:defRPr/>
            </a:pPr>
            <a:r>
              <a:rPr lang="en-US" smtClean="0"/>
              <a:t>Use ALU, subtract and check Zero output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Calculate target address</a:t>
            </a:r>
          </a:p>
          <a:p>
            <a:pPr lvl="1" eaLnBrk="1" hangingPunct="1">
              <a:defRPr/>
            </a:pPr>
            <a:r>
              <a:rPr lang="en-US" smtClean="0"/>
              <a:t>Sign-extend displacement</a:t>
            </a:r>
          </a:p>
          <a:p>
            <a:pPr lvl="1" eaLnBrk="1" hangingPunct="1">
              <a:defRPr/>
            </a:pPr>
            <a:r>
              <a:rPr lang="en-US" smtClean="0"/>
              <a:t>Shift left 2 places (word displacement)</a:t>
            </a:r>
          </a:p>
          <a:p>
            <a:pPr lvl="1" eaLnBrk="1" hangingPunct="1">
              <a:defRPr/>
            </a:pPr>
            <a:r>
              <a:rPr lang="en-US" smtClean="0"/>
              <a:t>Add to PC + 4</a:t>
            </a:r>
          </a:p>
          <a:p>
            <a:pPr lvl="2" eaLnBrk="1" hangingPunct="1">
              <a:defRPr/>
            </a:pPr>
            <a:r>
              <a:rPr lang="en-US" smtClean="0"/>
              <a:t>Already calculated by instruction fetch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7AC1A63-5C04-6546-8359-549FD8D431E8}" type="slidenum">
              <a:rPr lang="en-AU"/>
              <a:pPr>
                <a:defRPr/>
              </a:pPr>
              <a:t>17</a:t>
            </a:fld>
            <a:endParaRPr lang="en-AU"/>
          </a:p>
        </p:txBody>
      </p:sp>
      <p:pic>
        <p:nvPicPr>
          <p:cNvPr id="37890" name="Picture 7" descr="f04-0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556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Branch Instructions</a:t>
            </a:r>
            <a:endParaRPr lang="en-AU" smtClean="0">
              <a:cs typeface="+mj-cs"/>
            </a:endParaRPr>
          </a:p>
        </p:txBody>
      </p:sp>
      <p:sp>
        <p:nvSpPr>
          <p:cNvPr id="289796" name="AutoShape 4"/>
          <p:cNvSpPr>
            <a:spLocks/>
          </p:cNvSpPr>
          <p:nvPr/>
        </p:nvSpPr>
        <p:spPr bwMode="auto">
          <a:xfrm>
            <a:off x="1187450" y="1557338"/>
            <a:ext cx="1079500" cy="865187"/>
          </a:xfrm>
          <a:prstGeom prst="borderCallout1">
            <a:avLst>
              <a:gd name="adj1" fmla="val 13213"/>
              <a:gd name="adj2" fmla="val 107060"/>
              <a:gd name="adj3" fmla="val 66241"/>
              <a:gd name="adj4" fmla="val 355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Just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re-routes wires</a:t>
            </a:r>
            <a:endParaRPr lang="en-AU">
              <a:cs typeface="+mn-cs"/>
            </a:endParaRPr>
          </a:p>
        </p:txBody>
      </p:sp>
      <p:sp>
        <p:nvSpPr>
          <p:cNvPr id="289797" name="AutoShape 5"/>
          <p:cNvSpPr>
            <a:spLocks/>
          </p:cNvSpPr>
          <p:nvPr/>
        </p:nvSpPr>
        <p:spPr bwMode="auto">
          <a:xfrm>
            <a:off x="5364163" y="5661025"/>
            <a:ext cx="1368425" cy="647700"/>
          </a:xfrm>
          <a:prstGeom prst="borderCallout1">
            <a:avLst>
              <a:gd name="adj1" fmla="val 17648"/>
              <a:gd name="adj2" fmla="val -5569"/>
              <a:gd name="adj3" fmla="val 8579"/>
              <a:gd name="adj4" fmla="val -59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Sign-bit wire replicated</a:t>
            </a:r>
            <a:endParaRPr lang="en-A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78B77C7-DFE5-4348-A513-970E31C00DA3}" type="slidenum">
              <a:rPr lang="en-AU"/>
              <a:pPr>
                <a:defRPr/>
              </a:pPr>
              <a:t>18</a:t>
            </a:fld>
            <a:endParaRPr lang="en-AU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Composing the Elements</a:t>
            </a:r>
            <a:endParaRPr lang="en-AU" smtClean="0">
              <a:cs typeface="+mj-cs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First-cut data path does an instruction in one clock cycle</a:t>
            </a:r>
          </a:p>
          <a:p>
            <a:pPr lvl="1" eaLnBrk="1" hangingPunct="1">
              <a:defRPr/>
            </a:pPr>
            <a:r>
              <a:rPr lang="en-US" dirty="0" smtClean="0"/>
              <a:t>Each datapath element can only do one function at a time</a:t>
            </a:r>
          </a:p>
          <a:p>
            <a:pPr lvl="1" eaLnBrk="1" hangingPunct="1">
              <a:defRPr/>
            </a:pPr>
            <a:r>
              <a:rPr lang="en-US" dirty="0" smtClean="0"/>
              <a:t>Hence, we need separate instruction and data memories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Use multiplexers where alternate data sources are used for different instructions</a:t>
            </a:r>
            <a:endParaRPr lang="en-AU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84E176A-7AEA-0D40-91C8-F610ECC2E318}" type="slidenum">
              <a:rPr lang="en-AU"/>
              <a:pPr>
                <a:defRPr/>
              </a:pPr>
              <a:t>19</a:t>
            </a:fld>
            <a:endParaRPr lang="en-AU"/>
          </a:p>
        </p:txBody>
      </p:sp>
      <p:pic>
        <p:nvPicPr>
          <p:cNvPr id="41986" name="Picture 5" descr="f04-1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8930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R-Type/Load/Store Datapath</a:t>
            </a:r>
            <a:endParaRPr lang="en-AU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4EA86F6-18CA-6E49-BBAF-098E1A488DA6}" type="slidenum">
              <a:rPr lang="en-AU"/>
              <a:pPr>
                <a:defRPr/>
              </a:pPr>
              <a:t>2</a:t>
            </a:fld>
            <a:endParaRPr lang="en-AU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Introduction</a:t>
            </a:r>
            <a:endParaRPr lang="en-AU" smtClean="0">
              <a:cs typeface="+mj-cs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CPU performance factors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Instruction count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Determined by ISA and compiler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CPI and Cycle time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Determined by CPU hardware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We will examine two MIPS implementations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 simplified version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 more realistic pipelined version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Simple subset, shows most aspects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Memory reference: </a:t>
            </a:r>
            <a:r>
              <a:rPr lang="en-US" sz="2400" smtClean="0">
                <a:latin typeface="Lucida Console" charset="0"/>
              </a:rPr>
              <a:t>lw</a:t>
            </a:r>
            <a:r>
              <a:rPr lang="en-US" sz="2400" smtClean="0"/>
              <a:t>, </a:t>
            </a:r>
            <a:r>
              <a:rPr lang="en-US" sz="2400" smtClean="0">
                <a:latin typeface="Lucida Console" charset="0"/>
              </a:rPr>
              <a:t>sw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Arithmetic/logical: </a:t>
            </a:r>
            <a:r>
              <a:rPr lang="en-US" sz="2400" smtClean="0">
                <a:latin typeface="Lucida Console" charset="0"/>
              </a:rPr>
              <a:t>add</a:t>
            </a:r>
            <a:r>
              <a:rPr lang="en-US" sz="2400" smtClean="0"/>
              <a:t>, </a:t>
            </a:r>
            <a:r>
              <a:rPr lang="en-US" sz="2400" smtClean="0">
                <a:latin typeface="Lucida Console" charset="0"/>
              </a:rPr>
              <a:t>sub</a:t>
            </a:r>
            <a:r>
              <a:rPr lang="en-US" sz="2400" smtClean="0"/>
              <a:t>, </a:t>
            </a:r>
            <a:r>
              <a:rPr lang="en-US" sz="2400" smtClean="0">
                <a:latin typeface="Lucida Console" charset="0"/>
              </a:rPr>
              <a:t>and</a:t>
            </a:r>
            <a:r>
              <a:rPr lang="en-US" sz="2400" smtClean="0"/>
              <a:t>, </a:t>
            </a:r>
            <a:r>
              <a:rPr lang="en-US" sz="2400" smtClean="0">
                <a:latin typeface="Lucida Console" charset="0"/>
              </a:rPr>
              <a:t>or</a:t>
            </a:r>
            <a:r>
              <a:rPr lang="en-US" sz="2400" smtClean="0"/>
              <a:t>, </a:t>
            </a:r>
            <a:r>
              <a:rPr lang="en-US" sz="2400" smtClean="0">
                <a:latin typeface="Lucida Console" charset="0"/>
              </a:rPr>
              <a:t>slt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Control transfer: </a:t>
            </a:r>
            <a:r>
              <a:rPr lang="en-US" sz="2400" smtClean="0">
                <a:latin typeface="Lucida Console" charset="0"/>
              </a:rPr>
              <a:t>beq</a:t>
            </a:r>
            <a:r>
              <a:rPr lang="en-US" sz="2400" smtClean="0"/>
              <a:t>, </a:t>
            </a:r>
            <a:r>
              <a:rPr lang="en-US" sz="2400" smtClean="0">
                <a:latin typeface="Lucida Console" charset="0"/>
              </a:rPr>
              <a:t>j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 rot="5400000">
            <a:off x="8017669" y="759619"/>
            <a:ext cx="1885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folHlink"/>
                </a:solidFill>
                <a:cs typeface="+mn-cs"/>
              </a:rPr>
              <a:t>§4.1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A89742A8-B21B-CF47-92C3-87BD79AB51D5}" type="slidenum">
              <a:rPr lang="en-AU"/>
              <a:pPr>
                <a:defRPr/>
              </a:pPr>
              <a:t>20</a:t>
            </a:fld>
            <a:endParaRPr lang="en-AU"/>
          </a:p>
        </p:txBody>
      </p:sp>
      <p:pic>
        <p:nvPicPr>
          <p:cNvPr id="44034" name="Picture 5" descr="f04-1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041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Full Datapath</a:t>
            </a:r>
            <a:endParaRPr lang="en-AU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A1582D86-6717-1548-8B9A-23577173428D}" type="slidenum">
              <a:rPr lang="en-AU"/>
              <a:pPr>
                <a:defRPr/>
              </a:pPr>
              <a:t>21</a:t>
            </a:fld>
            <a:endParaRPr lang="en-AU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ALU Control</a:t>
            </a:r>
            <a:endParaRPr lang="en-AU" smtClean="0">
              <a:cs typeface="+mj-cs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ALU used for</a:t>
            </a:r>
          </a:p>
          <a:p>
            <a:pPr lvl="1" eaLnBrk="1" hangingPunct="1">
              <a:defRPr/>
            </a:pPr>
            <a:r>
              <a:rPr lang="en-US" smtClean="0"/>
              <a:t>Load/Store: F = add</a:t>
            </a:r>
          </a:p>
          <a:p>
            <a:pPr lvl="1" eaLnBrk="1" hangingPunct="1">
              <a:defRPr/>
            </a:pPr>
            <a:r>
              <a:rPr lang="en-US" smtClean="0"/>
              <a:t>Branch: F = subtract</a:t>
            </a:r>
          </a:p>
          <a:p>
            <a:pPr lvl="1" eaLnBrk="1" hangingPunct="1">
              <a:defRPr/>
            </a:pPr>
            <a:r>
              <a:rPr lang="en-US" smtClean="0"/>
              <a:t>R-type: F depends on funct field</a:t>
            </a:r>
            <a:endParaRPr lang="en-AU" smtClean="0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 rot="5400000">
            <a:off x="6893719" y="1883569"/>
            <a:ext cx="41338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folHlink"/>
                </a:solidFill>
                <a:cs typeface="+mn-cs"/>
              </a:rPr>
              <a:t>§4.4 A Simple Implementation Scheme</a:t>
            </a:r>
          </a:p>
        </p:txBody>
      </p:sp>
      <p:graphicFrame>
        <p:nvGraphicFramePr>
          <p:cNvPr id="297989" name="Group 5"/>
          <p:cNvGraphicFramePr>
            <a:graphicFrameLocks noGrp="1"/>
          </p:cNvGraphicFramePr>
          <p:nvPr/>
        </p:nvGraphicFramePr>
        <p:xfrm>
          <a:off x="1187450" y="3500438"/>
          <a:ext cx="6096000" cy="256063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ALU control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Function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subtract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set-on-less-than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A6838CF7-6E40-D24D-A54F-056063035695}" type="slidenum">
              <a:rPr lang="en-AU"/>
              <a:pPr>
                <a:defRPr/>
              </a:pPr>
              <a:t>22</a:t>
            </a:fld>
            <a:endParaRPr lang="en-AU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ALU Control</a:t>
            </a:r>
            <a:endParaRPr lang="en-AU" smtClean="0">
              <a:cs typeface="+mj-cs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Assume 2-bit ALUOp derived from opcode</a:t>
            </a:r>
          </a:p>
          <a:p>
            <a:pPr lvl="1" eaLnBrk="1" hangingPunct="1">
              <a:defRPr/>
            </a:pPr>
            <a:r>
              <a:rPr lang="en-US" smtClean="0"/>
              <a:t>Combinational logic derives ALU control</a:t>
            </a:r>
            <a:endParaRPr lang="en-AU" smtClean="0"/>
          </a:p>
        </p:txBody>
      </p:sp>
      <p:graphicFrame>
        <p:nvGraphicFramePr>
          <p:cNvPr id="300101" name="Group 69"/>
          <p:cNvGraphicFramePr>
            <a:graphicFrameLocks noGrp="1"/>
          </p:cNvGraphicFramePr>
          <p:nvPr/>
        </p:nvGraphicFramePr>
        <p:xfrm>
          <a:off x="827088" y="2636838"/>
          <a:ext cx="7921625" cy="3025776"/>
        </p:xfrm>
        <a:graphic>
          <a:graphicData uri="http://schemas.openxmlformats.org/drawingml/2006/table">
            <a:tbl>
              <a:tblPr/>
              <a:tblGrid>
                <a:gridCol w="1208087"/>
                <a:gridCol w="906463"/>
                <a:gridCol w="1733550"/>
                <a:gridCol w="1057275"/>
                <a:gridCol w="1733550"/>
                <a:gridCol w="12827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opcode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ALUOp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funct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ALU function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ALU control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load word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store word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beq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branch equal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R-type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100010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0001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0111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5C0241BA-0038-754A-B5BE-A71704A43890}" type="slidenum">
              <a:rPr lang="en-AU"/>
              <a:pPr>
                <a:defRPr/>
              </a:pPr>
              <a:t>23</a:t>
            </a:fld>
            <a:endParaRPr lang="en-AU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Main Control Unit</a:t>
            </a:r>
            <a:endParaRPr lang="en-AU" smtClean="0">
              <a:cs typeface="+mj-cs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Control signals derived from instruction</a:t>
            </a:r>
            <a:endParaRPr lang="en-AU" smtClean="0">
              <a:cs typeface="+mn-cs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1619250" y="2060575"/>
            <a:ext cx="6913563" cy="773113"/>
            <a:chOff x="703" y="981"/>
            <a:chExt cx="4355" cy="487"/>
          </a:xfrm>
        </p:grpSpPr>
        <p:sp>
          <p:nvSpPr>
            <p:cNvPr id="302085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0</a:t>
              </a:r>
              <a:endParaRPr lang="en-AU" sz="2000">
                <a:cs typeface="+mn-cs"/>
              </a:endParaRPr>
            </a:p>
          </p:txBody>
        </p:sp>
        <p:sp>
          <p:nvSpPr>
            <p:cNvPr id="302086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rs</a:t>
              </a:r>
              <a:endParaRPr lang="en-AU" sz="2000">
                <a:cs typeface="+mn-cs"/>
              </a:endParaRPr>
            </a:p>
          </p:txBody>
        </p:sp>
        <p:sp>
          <p:nvSpPr>
            <p:cNvPr id="302087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rt</a:t>
              </a:r>
              <a:endParaRPr lang="en-AU" sz="2000">
                <a:cs typeface="+mn-cs"/>
              </a:endParaRPr>
            </a:p>
          </p:txBody>
        </p:sp>
        <p:sp>
          <p:nvSpPr>
            <p:cNvPr id="302088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rd</a:t>
              </a:r>
              <a:endParaRPr lang="en-AU" sz="2000">
                <a:cs typeface="+mn-cs"/>
              </a:endParaRPr>
            </a:p>
          </p:txBody>
        </p:sp>
        <p:sp>
          <p:nvSpPr>
            <p:cNvPr id="302089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shamt</a:t>
              </a:r>
              <a:endParaRPr lang="en-AU" sz="2000">
                <a:cs typeface="+mn-cs"/>
              </a:endParaRPr>
            </a:p>
          </p:txBody>
        </p:sp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funct</a:t>
              </a:r>
              <a:endParaRPr lang="en-AU" sz="2000">
                <a:cs typeface="+mn-cs"/>
              </a:endParaRPr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31:26</a:t>
              </a:r>
              <a:endParaRPr lang="en-AU">
                <a:cs typeface="+mn-cs"/>
              </a:endParaRPr>
            </a:p>
          </p:txBody>
        </p:sp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5:0</a:t>
              </a:r>
              <a:endParaRPr lang="en-AU">
                <a:cs typeface="+mn-cs"/>
              </a:endParaRPr>
            </a:p>
          </p:txBody>
        </p:sp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25:21</a:t>
              </a:r>
              <a:endParaRPr lang="en-AU">
                <a:cs typeface="+mn-cs"/>
              </a:endParaRPr>
            </a:p>
          </p:txBody>
        </p:sp>
        <p:sp>
          <p:nvSpPr>
            <p:cNvPr id="302094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20:16</a:t>
              </a:r>
              <a:endParaRPr lang="en-AU">
                <a:cs typeface="+mn-cs"/>
              </a:endParaRPr>
            </a:p>
          </p:txBody>
        </p:sp>
        <p:sp>
          <p:nvSpPr>
            <p:cNvPr id="302095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15:11</a:t>
              </a:r>
              <a:endParaRPr lang="en-AU">
                <a:cs typeface="+mn-cs"/>
              </a:endParaRPr>
            </a:p>
          </p:txBody>
        </p:sp>
        <p:sp>
          <p:nvSpPr>
            <p:cNvPr id="302096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10:6</a:t>
              </a:r>
              <a:endParaRPr lang="en-AU">
                <a:cs typeface="+mn-cs"/>
              </a:endParaRPr>
            </a:p>
          </p:txBody>
        </p:sp>
      </p:grpSp>
      <p:grpSp>
        <p:nvGrpSpPr>
          <p:cNvPr id="50181" name="Group 17"/>
          <p:cNvGrpSpPr>
            <a:grpSpLocks/>
          </p:cNvGrpSpPr>
          <p:nvPr/>
        </p:nvGrpSpPr>
        <p:grpSpPr bwMode="auto">
          <a:xfrm>
            <a:off x="1619250" y="3068638"/>
            <a:ext cx="6913563" cy="773112"/>
            <a:chOff x="884" y="981"/>
            <a:chExt cx="4355" cy="487"/>
          </a:xfrm>
        </p:grpSpPr>
        <p:sp>
          <p:nvSpPr>
            <p:cNvPr id="302098" name="Text Box 18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35 or 43</a:t>
              </a:r>
              <a:endParaRPr lang="en-AU" sz="2000">
                <a:cs typeface="+mn-cs"/>
              </a:endParaRPr>
            </a:p>
          </p:txBody>
        </p:sp>
        <p:sp>
          <p:nvSpPr>
            <p:cNvPr id="302099" name="Text Box 19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rs</a:t>
              </a:r>
              <a:endParaRPr lang="en-AU" sz="2000">
                <a:cs typeface="+mn-cs"/>
              </a:endParaRPr>
            </a:p>
          </p:txBody>
        </p:sp>
        <p:sp>
          <p:nvSpPr>
            <p:cNvPr id="302100" name="Text Box 20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rt</a:t>
              </a:r>
              <a:endParaRPr lang="en-AU" sz="2000">
                <a:cs typeface="+mn-cs"/>
              </a:endParaRPr>
            </a:p>
          </p:txBody>
        </p:sp>
        <p:sp>
          <p:nvSpPr>
            <p:cNvPr id="302101" name="Text Box 21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address</a:t>
              </a:r>
              <a:endParaRPr lang="en-AU" sz="2000">
                <a:cs typeface="+mn-cs"/>
              </a:endParaRPr>
            </a:p>
          </p:txBody>
        </p:sp>
        <p:sp>
          <p:nvSpPr>
            <p:cNvPr id="302102" name="Text Box 22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31:26</a:t>
              </a:r>
              <a:endParaRPr lang="en-AU">
                <a:cs typeface="+mn-cs"/>
              </a:endParaRPr>
            </a:p>
          </p:txBody>
        </p:sp>
        <p:sp>
          <p:nvSpPr>
            <p:cNvPr id="302103" name="Text Box 23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25:21</a:t>
              </a:r>
              <a:endParaRPr lang="en-AU">
                <a:cs typeface="+mn-cs"/>
              </a:endParaRPr>
            </a:p>
          </p:txBody>
        </p:sp>
        <p:sp>
          <p:nvSpPr>
            <p:cNvPr id="302104" name="Text Box 24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20:16</a:t>
              </a:r>
              <a:endParaRPr lang="en-AU">
                <a:cs typeface="+mn-cs"/>
              </a:endParaRPr>
            </a:p>
          </p:txBody>
        </p:sp>
        <p:sp>
          <p:nvSpPr>
            <p:cNvPr id="302105" name="Text Box 25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15:0</a:t>
              </a:r>
              <a:endParaRPr lang="en-AU">
                <a:cs typeface="+mn-cs"/>
              </a:endParaRPr>
            </a:p>
          </p:txBody>
        </p:sp>
      </p:grpSp>
      <p:grpSp>
        <p:nvGrpSpPr>
          <p:cNvPr id="50182" name="Group 26"/>
          <p:cNvGrpSpPr>
            <a:grpSpLocks/>
          </p:cNvGrpSpPr>
          <p:nvPr/>
        </p:nvGrpSpPr>
        <p:grpSpPr bwMode="auto">
          <a:xfrm>
            <a:off x="1619250" y="4052888"/>
            <a:ext cx="6913563" cy="773112"/>
            <a:chOff x="884" y="981"/>
            <a:chExt cx="4355" cy="487"/>
          </a:xfrm>
        </p:grpSpPr>
        <p:sp>
          <p:nvSpPr>
            <p:cNvPr id="302107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4</a:t>
              </a:r>
              <a:endParaRPr lang="en-AU" sz="2000">
                <a:cs typeface="+mn-cs"/>
              </a:endParaRPr>
            </a:p>
          </p:txBody>
        </p:sp>
        <p:sp>
          <p:nvSpPr>
            <p:cNvPr id="302108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rs</a:t>
              </a:r>
              <a:endParaRPr lang="en-AU" sz="2000">
                <a:cs typeface="+mn-cs"/>
              </a:endParaRPr>
            </a:p>
          </p:txBody>
        </p:sp>
        <p:sp>
          <p:nvSpPr>
            <p:cNvPr id="302109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rt</a:t>
              </a:r>
              <a:endParaRPr lang="en-AU" sz="2000">
                <a:cs typeface="+mn-cs"/>
              </a:endParaRPr>
            </a:p>
          </p:txBody>
        </p:sp>
        <p:sp>
          <p:nvSpPr>
            <p:cNvPr id="302110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address</a:t>
              </a:r>
              <a:endParaRPr lang="en-AU" sz="2000">
                <a:cs typeface="+mn-cs"/>
              </a:endParaRPr>
            </a:p>
          </p:txBody>
        </p:sp>
        <p:sp>
          <p:nvSpPr>
            <p:cNvPr id="302111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31:26</a:t>
              </a:r>
              <a:endParaRPr lang="en-AU">
                <a:cs typeface="+mn-cs"/>
              </a:endParaRPr>
            </a:p>
          </p:txBody>
        </p:sp>
        <p:sp>
          <p:nvSpPr>
            <p:cNvPr id="302112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25:21</a:t>
              </a:r>
              <a:endParaRPr lang="en-AU">
                <a:cs typeface="+mn-cs"/>
              </a:endParaRPr>
            </a:p>
          </p:txBody>
        </p:sp>
        <p:sp>
          <p:nvSpPr>
            <p:cNvPr id="302113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20:16</a:t>
              </a:r>
              <a:endParaRPr lang="en-AU">
                <a:cs typeface="+mn-cs"/>
              </a:endParaRPr>
            </a:p>
          </p:txBody>
        </p:sp>
        <p:sp>
          <p:nvSpPr>
            <p:cNvPr id="302114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15:0</a:t>
              </a:r>
              <a:endParaRPr lang="en-AU">
                <a:cs typeface="+mn-cs"/>
              </a:endParaRPr>
            </a:p>
          </p:txBody>
        </p:sp>
      </p:grp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R-type</a:t>
            </a:r>
            <a:endParaRPr lang="en-AU" sz="1800">
              <a:cs typeface="+mn-cs"/>
            </a:endParaRPr>
          </a:p>
        </p:txBody>
      </p:sp>
      <p:sp>
        <p:nvSpPr>
          <p:cNvPr id="302116" name="Text Box 36"/>
          <p:cNvSpPr txBox="1">
            <a:spLocks noChangeArrowheads="1"/>
          </p:cNvSpPr>
          <p:nvPr/>
        </p:nvSpPr>
        <p:spPr bwMode="auto">
          <a:xfrm>
            <a:off x="595313" y="2978150"/>
            <a:ext cx="75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Load/</a:t>
            </a:r>
            <a:br>
              <a:rPr lang="en-US" sz="1800">
                <a:cs typeface="+mn-cs"/>
              </a:rPr>
            </a:br>
            <a:r>
              <a:rPr lang="en-US" sz="1800">
                <a:cs typeface="+mn-cs"/>
              </a:rPr>
              <a:t>Store</a:t>
            </a:r>
            <a:endParaRPr lang="en-AU" sz="1800">
              <a:cs typeface="+mn-cs"/>
            </a:endParaRPr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595313" y="41290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Branch</a:t>
            </a:r>
            <a:endParaRPr lang="en-AU" sz="1800">
              <a:cs typeface="+mn-cs"/>
            </a:endParaRPr>
          </a:p>
        </p:txBody>
      </p:sp>
      <p:sp>
        <p:nvSpPr>
          <p:cNvPr id="302118" name="AutoShape 38"/>
          <p:cNvSpPr>
            <a:spLocks/>
          </p:cNvSpPr>
          <p:nvPr/>
        </p:nvSpPr>
        <p:spPr bwMode="auto">
          <a:xfrm rot="-5400000">
            <a:off x="2196307" y="448548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19" name="AutoShape 39"/>
          <p:cNvSpPr>
            <a:spLocks/>
          </p:cNvSpPr>
          <p:nvPr/>
        </p:nvSpPr>
        <p:spPr bwMode="auto">
          <a:xfrm rot="-5400000">
            <a:off x="33845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20" name="AutoShape 40"/>
          <p:cNvSpPr>
            <a:spLocks/>
          </p:cNvSpPr>
          <p:nvPr/>
        </p:nvSpPr>
        <p:spPr bwMode="auto">
          <a:xfrm rot="-5400000">
            <a:off x="44640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1765300" y="5205413"/>
            <a:ext cx="100806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opcode</a:t>
            </a:r>
            <a:endParaRPr lang="en-AU" sz="1800">
              <a:cs typeface="+mn-cs"/>
            </a:endParaRPr>
          </a:p>
        </p:txBody>
      </p:sp>
      <p:sp>
        <p:nvSpPr>
          <p:cNvPr id="302122" name="Text Box 42"/>
          <p:cNvSpPr txBox="1">
            <a:spLocks noChangeArrowheads="1"/>
          </p:cNvSpPr>
          <p:nvPr/>
        </p:nvSpPr>
        <p:spPr bwMode="auto">
          <a:xfrm>
            <a:off x="2916238" y="5205413"/>
            <a:ext cx="10080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always read</a:t>
            </a:r>
            <a:endParaRPr lang="en-AU" sz="1800">
              <a:cs typeface="+mn-cs"/>
            </a:endParaRPr>
          </a:p>
        </p:txBody>
      </p:sp>
      <p:sp>
        <p:nvSpPr>
          <p:cNvPr id="302123" name="Text Box 43"/>
          <p:cNvSpPr txBox="1">
            <a:spLocks noChangeArrowheads="1"/>
          </p:cNvSpPr>
          <p:nvPr/>
        </p:nvSpPr>
        <p:spPr bwMode="auto">
          <a:xfrm>
            <a:off x="4068763" y="5205413"/>
            <a:ext cx="1008062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read, except for load</a:t>
            </a:r>
            <a:endParaRPr lang="en-AU" sz="1800">
              <a:cs typeface="+mn-cs"/>
            </a:endParaRPr>
          </a:p>
        </p:txBody>
      </p:sp>
      <p:sp>
        <p:nvSpPr>
          <p:cNvPr id="302124" name="Text Box 44"/>
          <p:cNvSpPr txBox="1">
            <a:spLocks noChangeArrowheads="1"/>
          </p:cNvSpPr>
          <p:nvPr/>
        </p:nvSpPr>
        <p:spPr bwMode="auto">
          <a:xfrm>
            <a:off x="5581650" y="5205413"/>
            <a:ext cx="12239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write for R-type and load</a:t>
            </a:r>
            <a:endParaRPr lang="en-AU" sz="1800">
              <a:cs typeface="+mn-cs"/>
            </a:endParaRPr>
          </a:p>
        </p:txBody>
      </p:sp>
      <p:sp>
        <p:nvSpPr>
          <p:cNvPr id="302125" name="Line 45"/>
          <p:cNvSpPr>
            <a:spLocks noChangeShapeType="1"/>
          </p:cNvSpPr>
          <p:nvPr/>
        </p:nvSpPr>
        <p:spPr bwMode="auto">
          <a:xfrm flipH="1" flipV="1">
            <a:off x="5005388" y="3548063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26" name="Line 46"/>
          <p:cNvSpPr>
            <a:spLocks noChangeShapeType="1"/>
          </p:cNvSpPr>
          <p:nvPr/>
        </p:nvSpPr>
        <p:spPr bwMode="auto">
          <a:xfrm flipH="1" flipV="1">
            <a:off x="5292725" y="2540000"/>
            <a:ext cx="3603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27" name="Text Box 47"/>
          <p:cNvSpPr txBox="1">
            <a:spLocks noChangeArrowheads="1"/>
          </p:cNvSpPr>
          <p:nvPr/>
        </p:nvSpPr>
        <p:spPr bwMode="auto">
          <a:xfrm>
            <a:off x="7308850" y="5205413"/>
            <a:ext cx="1439863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sign-extend and add</a:t>
            </a:r>
            <a:endParaRPr lang="en-AU" sz="1800">
              <a:cs typeface="+mn-cs"/>
            </a:endParaRPr>
          </a:p>
        </p:txBody>
      </p:sp>
      <p:sp>
        <p:nvSpPr>
          <p:cNvPr id="302128" name="Line 48"/>
          <p:cNvSpPr>
            <a:spLocks noChangeShapeType="1"/>
          </p:cNvSpPr>
          <p:nvPr/>
        </p:nvSpPr>
        <p:spPr bwMode="auto">
          <a:xfrm flipH="1" flipV="1">
            <a:off x="7453313" y="4556125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29" name="Line 49"/>
          <p:cNvSpPr>
            <a:spLocks noChangeShapeType="1"/>
          </p:cNvSpPr>
          <p:nvPr/>
        </p:nvSpPr>
        <p:spPr bwMode="auto">
          <a:xfrm flipV="1">
            <a:off x="7597775" y="35480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CDC6C02-FFDE-9245-B405-F0F1DBF3A345}" type="slidenum">
              <a:rPr lang="en-AU"/>
              <a:pPr>
                <a:defRPr/>
              </a:pPr>
              <a:t>24</a:t>
            </a:fld>
            <a:endParaRPr lang="en-AU"/>
          </a:p>
        </p:txBody>
      </p:sp>
      <p:pic>
        <p:nvPicPr>
          <p:cNvPr id="52226" name="Picture 5" descr="f04-1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Datapath With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0DA8BBFB-42AC-934D-A25F-A54F80BBA30B}" type="slidenum">
              <a:rPr lang="en-AU"/>
              <a:pPr>
                <a:defRPr/>
              </a:pPr>
              <a:t>25</a:t>
            </a:fld>
            <a:endParaRPr lang="en-AU"/>
          </a:p>
        </p:txBody>
      </p:sp>
      <p:pic>
        <p:nvPicPr>
          <p:cNvPr id="54274" name="Picture 6" descr="f04-1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R-Type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0392462-E42F-1348-B0B1-596BA4C5A85F}" type="slidenum">
              <a:rPr lang="en-AU"/>
              <a:pPr>
                <a:defRPr/>
              </a:pPr>
              <a:t>26</a:t>
            </a:fld>
            <a:endParaRPr lang="en-AU"/>
          </a:p>
        </p:txBody>
      </p:sp>
      <p:pic>
        <p:nvPicPr>
          <p:cNvPr id="56322" name="Picture 6" descr="f04-2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Load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902BA915-BE94-0945-8038-61128B0DF583}" type="slidenum">
              <a:rPr lang="en-AU"/>
              <a:pPr>
                <a:defRPr/>
              </a:pPr>
              <a:t>27</a:t>
            </a:fld>
            <a:endParaRPr lang="en-AU"/>
          </a:p>
        </p:txBody>
      </p:sp>
      <p:pic>
        <p:nvPicPr>
          <p:cNvPr id="58370" name="Picture 6" descr="f04-2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Branch-on-Equal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0B0D7B55-8212-7E46-AF1E-E2A6EBDD750A}" type="slidenum">
              <a:rPr lang="en-AU"/>
              <a:pPr>
                <a:defRPr/>
              </a:pPr>
              <a:t>28</a:t>
            </a:fld>
            <a:endParaRPr lang="en-AU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Implementing Jumps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388778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>
                <a:cs typeface="+mn-cs"/>
              </a:rPr>
              <a:t>Jump uses word address</a:t>
            </a:r>
          </a:p>
          <a:p>
            <a:pPr eaLnBrk="1" hangingPunct="1">
              <a:defRPr/>
            </a:pPr>
            <a:r>
              <a:rPr lang="en-AU" dirty="0" smtClean="0">
                <a:cs typeface="+mn-cs"/>
              </a:rPr>
              <a:t>Update PC with concatenation of</a:t>
            </a:r>
          </a:p>
          <a:p>
            <a:pPr lvl="1" eaLnBrk="1" hangingPunct="1">
              <a:defRPr/>
            </a:pPr>
            <a:r>
              <a:rPr lang="en-AU" dirty="0" smtClean="0"/>
              <a:t>Top 4 bits of old PC</a:t>
            </a:r>
          </a:p>
          <a:p>
            <a:pPr lvl="1" eaLnBrk="1" hangingPunct="1">
              <a:defRPr/>
            </a:pPr>
            <a:r>
              <a:rPr lang="en-AU" dirty="0" smtClean="0"/>
              <a:t>26-bit jump address</a:t>
            </a:r>
          </a:p>
          <a:p>
            <a:pPr lvl="1" eaLnBrk="1" hangingPunct="1">
              <a:defRPr/>
            </a:pPr>
            <a:r>
              <a:rPr lang="en-AU" dirty="0" smtClean="0"/>
              <a:t>00</a:t>
            </a:r>
          </a:p>
          <a:p>
            <a:pPr eaLnBrk="1" hangingPunct="1">
              <a:defRPr/>
            </a:pPr>
            <a:r>
              <a:rPr lang="en-AU" dirty="0" smtClean="0">
                <a:cs typeface="+mn-cs"/>
              </a:rPr>
              <a:t>Need an extra control signal decoded from </a:t>
            </a:r>
            <a:r>
              <a:rPr lang="en-AU" dirty="0" err="1" smtClean="0">
                <a:cs typeface="+mn-cs"/>
              </a:rPr>
              <a:t>opcode</a:t>
            </a:r>
            <a:endParaRPr lang="en-AU" dirty="0" smtClean="0">
              <a:cs typeface="+mn-cs"/>
            </a:endParaRPr>
          </a:p>
        </p:txBody>
      </p:sp>
      <p:grpSp>
        <p:nvGrpSpPr>
          <p:cNvPr id="60420" name="Group 14"/>
          <p:cNvGrpSpPr>
            <a:grpSpLocks/>
          </p:cNvGrpSpPr>
          <p:nvPr/>
        </p:nvGrpSpPr>
        <p:grpSpPr bwMode="auto">
          <a:xfrm>
            <a:off x="1835150" y="1412875"/>
            <a:ext cx="6913563" cy="773113"/>
            <a:chOff x="1156" y="890"/>
            <a:chExt cx="4355" cy="487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2</a:t>
              </a:r>
              <a:endParaRPr lang="en-AU" sz="2000">
                <a:cs typeface="+mn-cs"/>
              </a:endParaRPr>
            </a:p>
          </p:txBody>
        </p:sp>
        <p:sp>
          <p:nvSpPr>
            <p:cNvPr id="318472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address</a:t>
              </a:r>
              <a:endParaRPr lang="en-AU" sz="2000">
                <a:cs typeface="+mn-cs"/>
              </a:endParaRPr>
            </a:p>
          </p:txBody>
        </p:sp>
        <p:sp>
          <p:nvSpPr>
            <p:cNvPr id="318473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31:26</a:t>
              </a:r>
              <a:endParaRPr lang="en-AU">
                <a:cs typeface="+mn-cs"/>
              </a:endParaRPr>
            </a:p>
          </p:txBody>
        </p:sp>
        <p:sp>
          <p:nvSpPr>
            <p:cNvPr id="318476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25:0</a:t>
              </a:r>
              <a:endParaRPr lang="en-AU">
                <a:cs typeface="+mn-cs"/>
              </a:endParaRPr>
            </a:p>
          </p:txBody>
        </p:sp>
      </p:grp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811213" y="148907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Jump</a:t>
            </a:r>
            <a:endParaRPr lang="en-AU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11A722B-8472-0343-9E38-2CABD2CFE546}" type="slidenum">
              <a:rPr lang="en-AU"/>
              <a:pPr>
                <a:defRPr/>
              </a:pPr>
              <a:t>29</a:t>
            </a:fld>
            <a:endParaRPr lang="en-AU"/>
          </a:p>
        </p:txBody>
      </p:sp>
      <p:pic>
        <p:nvPicPr>
          <p:cNvPr id="62466" name="Picture 6" descr="f04-2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6802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Datapath With Jumps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EE702B1-F318-C948-8188-C17E7DA2F680}" type="slidenum">
              <a:rPr lang="en-AU"/>
              <a:pPr>
                <a:defRPr/>
              </a:pPr>
              <a:t>3</a:t>
            </a:fld>
            <a:endParaRPr lang="en-AU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Instruction Execution</a:t>
            </a:r>
            <a:endParaRPr lang="en-AU" smtClean="0">
              <a:cs typeface="+mj-cs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PC </a:t>
            </a:r>
            <a:r>
              <a:rPr lang="en-US" sz="2800" smtClean="0">
                <a:cs typeface="+mn-cs"/>
                <a:sym typeface="Symbol" charset="0"/>
              </a:rPr>
              <a:t> instruction memory, fetch instruction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  <a:sym typeface="Symbol" charset="0"/>
              </a:rPr>
              <a:t>Register numbers</a:t>
            </a:r>
            <a:r>
              <a:rPr lang="en-US" sz="2800" smtClean="0">
                <a:cs typeface="+mn-cs"/>
              </a:rPr>
              <a:t> </a:t>
            </a:r>
            <a:r>
              <a:rPr lang="en-US" sz="2800" smtClean="0">
                <a:cs typeface="+mn-cs"/>
                <a:sym typeface="Symbol" charset="0"/>
              </a:rPr>
              <a:t> register file, read registers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  <a:sym typeface="Symbol" charset="0"/>
              </a:rPr>
              <a:t>Depending on instruction class</a:t>
            </a:r>
          </a:p>
          <a:p>
            <a:pPr lvl="1" eaLnBrk="1" hangingPunct="1">
              <a:defRPr/>
            </a:pPr>
            <a:r>
              <a:rPr lang="en-US" sz="2400" smtClean="0">
                <a:sym typeface="Symbol" charset="0"/>
              </a:rPr>
              <a:t>Use ALU to calculate</a:t>
            </a:r>
          </a:p>
          <a:p>
            <a:pPr lvl="2" eaLnBrk="1" hangingPunct="1">
              <a:defRPr/>
            </a:pPr>
            <a:r>
              <a:rPr lang="en-US" sz="2000" smtClean="0">
                <a:sym typeface="Symbol" charset="0"/>
              </a:rPr>
              <a:t>Arithmetic result</a:t>
            </a:r>
          </a:p>
          <a:p>
            <a:pPr lvl="2" eaLnBrk="1" hangingPunct="1">
              <a:defRPr/>
            </a:pPr>
            <a:r>
              <a:rPr lang="en-US" sz="2000" smtClean="0">
                <a:sym typeface="Symbol" charset="0"/>
              </a:rPr>
              <a:t>Memory address for load/store</a:t>
            </a:r>
          </a:p>
          <a:p>
            <a:pPr lvl="2" eaLnBrk="1" hangingPunct="1">
              <a:defRPr/>
            </a:pPr>
            <a:r>
              <a:rPr lang="en-US" sz="2000" smtClean="0">
                <a:sym typeface="Symbol" charset="0"/>
              </a:rPr>
              <a:t>Branch target address</a:t>
            </a:r>
          </a:p>
          <a:p>
            <a:pPr lvl="1" eaLnBrk="1" hangingPunct="1">
              <a:defRPr/>
            </a:pPr>
            <a:r>
              <a:rPr lang="en-US" sz="2400" smtClean="0">
                <a:sym typeface="Symbol" charset="0"/>
              </a:rPr>
              <a:t>Access data memory for load/store</a:t>
            </a:r>
          </a:p>
          <a:p>
            <a:pPr lvl="1" eaLnBrk="1" hangingPunct="1">
              <a:defRPr/>
            </a:pPr>
            <a:r>
              <a:rPr lang="en-US" sz="2400" smtClean="0">
                <a:sym typeface="Symbol" charset="0"/>
              </a:rPr>
              <a:t>PC  target address or PC + 4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75924D0-8445-D347-ACAF-A9353830596F}" type="slidenum">
              <a:rPr lang="en-AU"/>
              <a:pPr>
                <a:defRPr/>
              </a:pPr>
              <a:t>30</a:t>
            </a:fld>
            <a:endParaRPr lang="en-AU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Performance Issues</a:t>
            </a:r>
            <a:endParaRPr lang="en-AU" smtClean="0">
              <a:cs typeface="+mj-cs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Longest delay determines clock period</a:t>
            </a:r>
          </a:p>
          <a:p>
            <a:pPr lvl="1" eaLnBrk="1" hangingPunct="1">
              <a:defRPr/>
            </a:pPr>
            <a:r>
              <a:rPr lang="en-US" smtClean="0"/>
              <a:t>Critical path: load instruction</a:t>
            </a:r>
          </a:p>
          <a:p>
            <a:pPr lvl="1" eaLnBrk="1" hangingPunct="1">
              <a:defRPr/>
            </a:pPr>
            <a:r>
              <a:rPr lang="en-US" smtClean="0"/>
              <a:t>Instruction memory </a:t>
            </a:r>
            <a:r>
              <a:rPr lang="en-US" smtClean="0">
                <a:sym typeface="Symbol" charset="0"/>
              </a:rPr>
              <a:t></a:t>
            </a:r>
            <a:r>
              <a:rPr lang="en-US" smtClean="0"/>
              <a:t> register file </a:t>
            </a:r>
            <a:r>
              <a:rPr lang="en-US" smtClean="0">
                <a:sym typeface="Symbol" charset="0"/>
              </a:rPr>
              <a:t></a:t>
            </a:r>
            <a:r>
              <a:rPr lang="en-US" smtClean="0"/>
              <a:t> ALU </a:t>
            </a:r>
            <a:r>
              <a:rPr lang="en-US" smtClean="0">
                <a:sym typeface="Symbol" charset="0"/>
              </a:rPr>
              <a:t></a:t>
            </a:r>
            <a:r>
              <a:rPr lang="en-US" smtClean="0"/>
              <a:t> data memory </a:t>
            </a:r>
            <a:r>
              <a:rPr lang="en-US" smtClean="0">
                <a:sym typeface="Symbol" charset="0"/>
              </a:rPr>
              <a:t></a:t>
            </a:r>
            <a:r>
              <a:rPr lang="en-US" smtClean="0"/>
              <a:t> register file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Not feasible to vary period for different instructions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Violates design principle</a:t>
            </a:r>
          </a:p>
          <a:p>
            <a:pPr lvl="1" eaLnBrk="1" hangingPunct="1">
              <a:defRPr/>
            </a:pPr>
            <a:r>
              <a:rPr lang="en-US" smtClean="0"/>
              <a:t>Making the common case fast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We will improve performance by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Chapter 4 — The Processor — </a:t>
            </a:r>
            <a:fld id="{79AE91B1-0665-9346-89A3-0735ED93A2AD}" type="slidenum">
              <a:rPr lang="en-AU"/>
              <a:pPr>
                <a:defRPr/>
              </a:pPr>
              <a:t>31</a:t>
            </a:fld>
            <a:endParaRPr lang="en-AU" dirty="0"/>
          </a:p>
        </p:txBody>
      </p:sp>
      <p:pic>
        <p:nvPicPr>
          <p:cNvPr id="66562" name="Picture 8" descr="f04-2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448468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Pipelining Analogy</a:t>
            </a:r>
            <a:endParaRPr lang="en-AU" smtClean="0">
              <a:cs typeface="+mj-cs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Pipelined laundry: overlapping execution</a:t>
            </a:r>
          </a:p>
          <a:p>
            <a:pPr lvl="1" eaLnBrk="1" hangingPunct="1">
              <a:defRPr/>
            </a:pPr>
            <a:r>
              <a:rPr lang="en-US" smtClean="0"/>
              <a:t>Parallelism improves performance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5400000">
            <a:off x="7312819" y="1464469"/>
            <a:ext cx="32956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folHlink"/>
                </a:solidFill>
                <a:cs typeface="+mn-cs"/>
              </a:rPr>
              <a:t>§4.5 An Overview of Pipelining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5292725" y="2708275"/>
            <a:ext cx="373538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Four loads: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Speedup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= 8/3.5 = 2.3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Non-stop: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Speedup</a:t>
            </a:r>
            <a:br>
              <a:rPr lang="en-US" sz="2400" dirty="0">
                <a:cs typeface="+mn-cs"/>
              </a:rPr>
            </a:br>
            <a:r>
              <a:rPr lang="en-US" sz="2400" dirty="0" smtClean="0">
                <a:cs typeface="+mn-cs"/>
              </a:rPr>
              <a:t>≈ number </a:t>
            </a:r>
            <a:r>
              <a:rPr lang="en-US" sz="2400" dirty="0">
                <a:cs typeface="+mn-cs"/>
              </a:rPr>
              <a:t>of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7A199934-D4EB-5B43-A310-08787D39DE68}" type="slidenum">
              <a:rPr lang="en-AU"/>
              <a:pPr>
                <a:defRPr/>
              </a:pPr>
              <a:t>32</a:t>
            </a:fld>
            <a:endParaRPr lang="en-AU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MIPS Pipeline</a:t>
            </a:r>
            <a:endParaRPr lang="en-AU" smtClean="0">
              <a:cs typeface="+mj-cs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>
                <a:cs typeface="+mn-cs"/>
              </a:rPr>
              <a:t>Five stages, one step per stage</a:t>
            </a:r>
          </a:p>
          <a:p>
            <a:pPr marL="990600" lvl="1" indent="-5334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IF: Instruction fetch from memory</a:t>
            </a:r>
          </a:p>
          <a:p>
            <a:pPr marL="990600" lvl="1" indent="-5334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ID: Instruction decode &amp; register read</a:t>
            </a:r>
          </a:p>
          <a:p>
            <a:pPr marL="990600" lvl="1" indent="-5334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EX: Execute operation or calculate address</a:t>
            </a:r>
          </a:p>
          <a:p>
            <a:pPr marL="990600" lvl="1" indent="-5334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MEM: Access memory operand</a:t>
            </a:r>
          </a:p>
          <a:p>
            <a:pPr marL="990600" lvl="1" indent="-5334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WB: Write result back to register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31D98E1-A9AF-AE47-B71F-5C7922C0EB18}" type="slidenum">
              <a:rPr lang="en-AU"/>
              <a:pPr>
                <a:defRPr/>
              </a:pPr>
              <a:t>33</a:t>
            </a:fld>
            <a:endParaRPr lang="en-AU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Performance</a:t>
            </a:r>
            <a:endParaRPr lang="en-AU" smtClean="0">
              <a:cs typeface="+mj-cs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5336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Assume time for stages is</a:t>
            </a:r>
          </a:p>
          <a:p>
            <a:pPr lvl="1" eaLnBrk="1" hangingPunct="1">
              <a:defRPr/>
            </a:pPr>
            <a:r>
              <a:rPr lang="en-US" sz="2400" dirty="0" smtClean="0"/>
              <a:t>100ps for register read or write</a:t>
            </a:r>
          </a:p>
          <a:p>
            <a:pPr lvl="1" eaLnBrk="1" hangingPunct="1">
              <a:defRPr/>
            </a:pPr>
            <a:r>
              <a:rPr lang="en-US" sz="2400" dirty="0" smtClean="0"/>
              <a:t>200ps for other stages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Compare pipelined datapath with single-cycle datapath</a:t>
            </a:r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846513"/>
          <a:ext cx="8353425" cy="224639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Instr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time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ED86559-DA97-0641-8311-BE3266059913}" type="slidenum">
              <a:rPr lang="en-AU"/>
              <a:pPr>
                <a:defRPr/>
              </a:pPr>
              <a:t>34</a:t>
            </a:fld>
            <a:endParaRPr lang="en-AU"/>
          </a:p>
        </p:txBody>
      </p:sp>
      <p:pic>
        <p:nvPicPr>
          <p:cNvPr id="72706" name="Picture 6" descr="f04-2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2146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Performance</a:t>
            </a:r>
            <a:endParaRPr lang="en-AU" smtClean="0">
              <a:cs typeface="+mj-cs"/>
            </a:endParaRP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3132138" y="1196975"/>
            <a:ext cx="26765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Single-cycle (T</a:t>
            </a:r>
            <a:r>
              <a:rPr lang="en-US" sz="1800" baseline="-25000">
                <a:cs typeface="+mn-cs"/>
              </a:rPr>
              <a:t>c</a:t>
            </a:r>
            <a:r>
              <a:rPr lang="en-US" sz="1800">
                <a:cs typeface="+mn-cs"/>
              </a:rPr>
              <a:t>= 800ps)</a:t>
            </a:r>
            <a:endParaRPr lang="en-AU" sz="1800">
              <a:cs typeface="+mn-cs"/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276600" y="3644900"/>
            <a:ext cx="2384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Pipelined (T</a:t>
            </a:r>
            <a:r>
              <a:rPr lang="en-US" sz="1800" baseline="-25000">
                <a:cs typeface="+mn-cs"/>
              </a:rPr>
              <a:t>c</a:t>
            </a:r>
            <a:r>
              <a:rPr lang="en-US" sz="1800">
                <a:cs typeface="+mn-cs"/>
              </a:rPr>
              <a:t>= 200ps)</a:t>
            </a:r>
            <a:endParaRPr lang="en-AU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EA116B2-B3F9-A448-8F42-94309B6AFEB1}" type="slidenum">
              <a:rPr lang="en-AU"/>
              <a:pPr>
                <a:defRPr/>
              </a:pPr>
              <a:t>35</a:t>
            </a:fld>
            <a:endParaRPr lang="en-AU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Speedup</a:t>
            </a:r>
            <a:endParaRPr lang="en-AU" smtClean="0">
              <a:cs typeface="+mj-cs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If all stages are balanced</a:t>
            </a:r>
          </a:p>
          <a:p>
            <a:pPr lvl="1" eaLnBrk="1" hangingPunct="1">
              <a:defRPr/>
            </a:pPr>
            <a:r>
              <a:rPr lang="en-US" dirty="0" smtClean="0"/>
              <a:t>i.e., all take the same time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/>
              <a:t>Time between instructions</a:t>
            </a:r>
            <a:r>
              <a:rPr lang="en-US" baseline="-25000" dirty="0" smtClean="0"/>
              <a:t>pipelined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Time between instructions</a:t>
            </a:r>
            <a:r>
              <a:rPr lang="en-US" baseline="-25000" dirty="0" smtClean="0"/>
              <a:t>nonpipelined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Number of stages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/>
              <a:t>In our example, 800/5 = 160ps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If not balanced, speedup is less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Speedup due to increased throughput</a:t>
            </a:r>
          </a:p>
          <a:p>
            <a:pPr lvl="1" eaLnBrk="1" hangingPunct="1">
              <a:defRPr/>
            </a:pPr>
            <a:r>
              <a:rPr lang="en-US" dirty="0" smtClean="0"/>
              <a:t>Latency (time for each instruction) does not decrease</a:t>
            </a:r>
            <a:endParaRPr lang="en-AU" dirty="0" smtClean="0"/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1835150" y="3284538"/>
            <a:ext cx="554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EA116B2-B3F9-A448-8F42-94309B6AFEB1}" type="slidenum">
              <a:rPr lang="en-AU"/>
              <a:pPr>
                <a:defRPr/>
              </a:pPr>
              <a:t>36</a:t>
            </a:fld>
            <a:endParaRPr lang="en-AU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Speedup</a:t>
            </a:r>
            <a:endParaRPr lang="en-AU" smtClean="0">
              <a:cs typeface="+mj-cs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Our example with 3 instructions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cs typeface="ＭＳ Ｐゴシック" charset="0"/>
              </a:rPr>
              <a:t>pipelined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 = 1400ps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cs typeface="ＭＳ Ｐゴシック" charset="0"/>
              </a:rPr>
              <a:t>nopipelined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 = 2400ps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Speedup = 2400/1400 = 1.714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Add 1,000,000 instructions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cs typeface="ＭＳ Ｐゴシック" charset="0"/>
              </a:rPr>
              <a:t>pipelined</a:t>
            </a: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1,000,000 * 200 </a:t>
            </a:r>
            <a:r>
              <a:rPr lang="en-US" dirty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000000"/>
                </a:solidFill>
              </a:rPr>
              <a:t>1400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cs typeface="ＭＳ Ｐゴシック" charset="0"/>
              </a:rPr>
              <a:t>nopipelined </a:t>
            </a: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1,000,000 * 800 + 2400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Speedup = 800,002,400/200,001,400 = 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22FEEE2-CBF0-C841-9FBD-14FFEE6348BF}" type="slidenum">
              <a:rPr lang="en-AU"/>
              <a:pPr>
                <a:defRPr/>
              </a:pPr>
              <a:t>37</a:t>
            </a:fld>
            <a:endParaRPr lang="en-AU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Pipelining and ISA Design</a:t>
            </a:r>
            <a:endParaRPr lang="en-AU" smtClean="0">
              <a:cs typeface="+mj-cs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MIPS ISA designed for pipelining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All instructions are 32-bits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Easier to fetch and decode in one cycle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c.f. x86: 1- to 17-byte instructions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Few and regular instruction formats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Can decode and read registers in one step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Load/store addressing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Can calculate address in 3</a:t>
            </a:r>
            <a:r>
              <a:rPr lang="en-US" baseline="30000" dirty="0" smtClean="0"/>
              <a:t>rd</a:t>
            </a:r>
            <a:r>
              <a:rPr lang="en-US" dirty="0" smtClean="0"/>
              <a:t> stage, access memory in 4</a:t>
            </a:r>
            <a:r>
              <a:rPr lang="en-US" baseline="30000" dirty="0" smtClean="0"/>
              <a:t>th</a:t>
            </a:r>
            <a:r>
              <a:rPr lang="en-US" dirty="0" smtClean="0"/>
              <a:t> stage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Alignment of memory operands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Memory access takes only one cycle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1BC3FDC-D7AF-C64D-9B6C-7FC262151D00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Hazards</a:t>
            </a:r>
            <a:endParaRPr lang="en-AU" smtClean="0">
              <a:cs typeface="+mj-cs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Situations that prevent starting the next instruction in the next cycle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Structure hazards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 required resource is busy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Data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Need to wait for previous instruction to complete its data read/write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Control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Deciding on control action depends on previous instruction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0FA2A81-C2BF-3F4C-A4AD-D50B7DEE2A41}" type="slidenum">
              <a:rPr lang="en-AU"/>
              <a:pPr>
                <a:defRPr/>
              </a:pPr>
              <a:t>39</a:t>
            </a:fld>
            <a:endParaRPr lang="en-AU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Structure Hazards</a:t>
            </a:r>
            <a:endParaRPr lang="en-AU" smtClean="0">
              <a:cs typeface="+mj-cs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Conflict for use of a resource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MIPS pipeline with a single memory</a:t>
            </a:r>
          </a:p>
          <a:p>
            <a:pPr lvl="1" eaLnBrk="1" hangingPunct="1">
              <a:defRPr/>
            </a:pPr>
            <a:r>
              <a:rPr lang="en-US" dirty="0" smtClean="0"/>
              <a:t>Load/store requires data access</a:t>
            </a:r>
          </a:p>
          <a:p>
            <a:pPr lvl="1" eaLnBrk="1" hangingPunct="1">
              <a:defRPr/>
            </a:pPr>
            <a:r>
              <a:rPr lang="en-US" dirty="0" smtClean="0"/>
              <a:t>Instruction fetch would have to </a:t>
            </a:r>
            <a:r>
              <a:rPr lang="en-US" i="1" dirty="0" smtClean="0"/>
              <a:t>stall</a:t>
            </a:r>
            <a:r>
              <a:rPr lang="en-US" dirty="0" smtClean="0"/>
              <a:t> for that cycle</a:t>
            </a:r>
          </a:p>
          <a:p>
            <a:pPr lvl="2" eaLnBrk="1" hangingPunct="1">
              <a:defRPr/>
            </a:pPr>
            <a:r>
              <a:rPr lang="en-US" dirty="0" smtClean="0"/>
              <a:t>Would cause a pipeline “bubble”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Hence, pipelined </a:t>
            </a:r>
            <a:r>
              <a:rPr lang="en-US" dirty="0" err="1" smtClean="0">
                <a:cs typeface="+mn-cs"/>
              </a:rPr>
              <a:t>datapaths</a:t>
            </a:r>
            <a:r>
              <a:rPr lang="en-US" dirty="0" smtClean="0">
                <a:cs typeface="+mn-cs"/>
              </a:rPr>
              <a:t> require separate instruction/data memories</a:t>
            </a:r>
          </a:p>
          <a:p>
            <a:pPr lvl="1" eaLnBrk="1" hangingPunct="1">
              <a:defRPr/>
            </a:pPr>
            <a:r>
              <a:rPr lang="en-US" dirty="0" smtClean="0"/>
              <a:t>Or separate instruction/data caches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55A5F46-86A3-BE4E-BF18-E58B748E8560}" type="slidenum">
              <a:rPr lang="en-AU"/>
              <a:pPr>
                <a:defRPr/>
              </a:pPr>
              <a:t>4</a:t>
            </a:fld>
            <a:endParaRPr lang="en-AU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CPU Overview</a:t>
            </a:r>
            <a:endParaRPr lang="en-AU" smtClean="0">
              <a:cs typeface="+mj-cs"/>
            </a:endParaRPr>
          </a:p>
        </p:txBody>
      </p:sp>
      <p:pic>
        <p:nvPicPr>
          <p:cNvPr id="11267" name="Picture 4" descr="f04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EAB81599-2A34-D94D-8E56-270BD00312B0}" type="slidenum">
              <a:rPr lang="en-AU"/>
              <a:pPr>
                <a:defRPr/>
              </a:pPr>
              <a:t>40</a:t>
            </a:fld>
            <a:endParaRPr lang="en-AU"/>
          </a:p>
        </p:txBody>
      </p:sp>
      <p:pic>
        <p:nvPicPr>
          <p:cNvPr id="82946" name="Picture 6" descr="data-hazard-bubble-no-forw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79644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Data Hazards</a:t>
            </a:r>
            <a:endParaRPr lang="en-AU" smtClean="0">
              <a:cs typeface="+mj-cs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272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An instruction depends on completion of data access by a previous instruction</a:t>
            </a:r>
          </a:p>
          <a:p>
            <a:pPr lvl="1" eaLnBrk="1" hangingPunct="1">
              <a:defRPr/>
            </a:pPr>
            <a:r>
              <a:rPr lang="en-US" smtClean="0">
                <a:latin typeface="Lucida Console" charset="0"/>
              </a:rPr>
              <a:t>add	</a:t>
            </a:r>
            <a:r>
              <a:rPr lang="en-US" smtClean="0">
                <a:solidFill>
                  <a:srgbClr val="FF0000"/>
                </a:solidFill>
                <a:latin typeface="Lucida Console" charset="0"/>
              </a:rPr>
              <a:t>$s0</a:t>
            </a:r>
            <a:r>
              <a:rPr lang="en-US" smtClean="0">
                <a:latin typeface="Lucida Console" charset="0"/>
              </a:rPr>
              <a:t>, $t0, $t1</a:t>
            </a:r>
            <a:br>
              <a:rPr lang="en-US" smtClean="0">
                <a:latin typeface="Lucida Console" charset="0"/>
              </a:rPr>
            </a:br>
            <a:r>
              <a:rPr lang="en-US" smtClean="0">
                <a:latin typeface="Lucida Console" charset="0"/>
              </a:rPr>
              <a:t>sub	$t2, </a:t>
            </a:r>
            <a:r>
              <a:rPr lang="en-US" smtClean="0">
                <a:solidFill>
                  <a:srgbClr val="FF0000"/>
                </a:solidFill>
                <a:latin typeface="Lucida Console" charset="0"/>
              </a:rPr>
              <a:t>$s0</a:t>
            </a:r>
            <a:r>
              <a:rPr lang="en-US" smtClean="0">
                <a:latin typeface="Lucida Console" charset="0"/>
              </a:rPr>
              <a:t>, $t3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4D81E23-F1E4-DC40-9F72-F58AA66E0536}" type="slidenum">
              <a:rPr lang="en-AU"/>
              <a:pPr>
                <a:defRPr/>
              </a:pPr>
              <a:t>41</a:t>
            </a:fld>
            <a:endParaRPr lang="en-AU"/>
          </a:p>
        </p:txBody>
      </p:sp>
      <p:pic>
        <p:nvPicPr>
          <p:cNvPr id="84994" name="Picture 6" descr="f04-2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404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Forwarding (aka Bypassing)</a:t>
            </a:r>
            <a:endParaRPr lang="en-AU" smtClean="0">
              <a:cs typeface="+mj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668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Use result when it is computed</a:t>
            </a:r>
          </a:p>
          <a:p>
            <a:pPr lvl="1" eaLnBrk="1" hangingPunct="1">
              <a:defRPr/>
            </a:pPr>
            <a:r>
              <a:rPr lang="en-US" dirty="0" smtClean="0"/>
              <a:t>Don’t wait for it to be stored in a register</a:t>
            </a:r>
          </a:p>
          <a:p>
            <a:pPr lvl="1" eaLnBrk="1" hangingPunct="1">
              <a:defRPr/>
            </a:pPr>
            <a:r>
              <a:rPr lang="en-US" dirty="0" smtClean="0"/>
              <a:t>Requires extra connections in the datapath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60C25C38-CBC5-EF47-9A98-CFFACB69CADF}" type="slidenum">
              <a:rPr lang="en-AU"/>
              <a:pPr>
                <a:defRPr/>
              </a:pPr>
              <a:t>42</a:t>
            </a:fld>
            <a:endParaRPr lang="en-AU"/>
          </a:p>
        </p:txBody>
      </p:sp>
      <p:pic>
        <p:nvPicPr>
          <p:cNvPr id="87042" name="Picture 6" descr="f04-3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41663"/>
            <a:ext cx="6586537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Load-Use Data Hazard</a:t>
            </a:r>
            <a:endParaRPr lang="en-AU" smtClean="0">
              <a:cs typeface="+mj-cs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Can’t always avoid stalls by forwarding</a:t>
            </a:r>
          </a:p>
          <a:p>
            <a:pPr lvl="1" eaLnBrk="1" hangingPunct="1">
              <a:defRPr/>
            </a:pPr>
            <a:r>
              <a:rPr lang="en-US" smtClean="0"/>
              <a:t>If value not computed when needed</a:t>
            </a:r>
          </a:p>
          <a:p>
            <a:pPr lvl="1" eaLnBrk="1" hangingPunct="1">
              <a:defRPr/>
            </a:pPr>
            <a:r>
              <a:rPr lang="en-US" smtClean="0"/>
              <a:t>Can’t forward backward in time!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37F2B9F8-1ACD-EB43-943C-431222B7EEE2}" type="slidenum">
              <a:rPr lang="en-AU"/>
              <a:pPr>
                <a:defRPr/>
              </a:pPr>
              <a:t>43</a:t>
            </a:fld>
            <a:endParaRPr lang="en-A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Code Scheduling to Avoid Stalls</a:t>
            </a:r>
            <a:endParaRPr lang="en-AU" sz="4000" smtClean="0">
              <a:cs typeface="+mj-cs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Reorder code to avoid use of load result in the next instruction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 code for </a:t>
            </a:r>
            <a:r>
              <a:rPr lang="en-US" dirty="0" smtClean="0">
                <a:latin typeface="Lucida Console" charset="0"/>
                <a:cs typeface="+mn-cs"/>
              </a:rPr>
              <a:t>A = B + E; C = B + F;</a:t>
            </a:r>
          </a:p>
          <a:p>
            <a:pPr marL="0" indent="0" eaLnBrk="1" hangingPunct="1">
              <a:buNone/>
              <a:defRPr/>
            </a:pPr>
            <a:r>
              <a:rPr lang="en-AU" sz="2400" dirty="0" smtClean="0">
                <a:latin typeface="Lucida Console" charset="0"/>
                <a:cs typeface="+mn-cs"/>
              </a:rPr>
              <a:t>	A(12), B(0), E(4), </a:t>
            </a:r>
            <a:r>
              <a:rPr lang="en-AU" sz="2400" dirty="0">
                <a:latin typeface="Lucida Console" charset="0"/>
              </a:rPr>
              <a:t>C(16), </a:t>
            </a:r>
            <a:r>
              <a:rPr lang="en-AU" sz="2400" dirty="0" smtClean="0">
                <a:latin typeface="Lucida Console" charset="0"/>
                <a:cs typeface="+mn-cs"/>
              </a:rPr>
              <a:t>F(8)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2146300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lw</a:t>
            </a:r>
            <a:r>
              <a:rPr lang="en-US" sz="2000" dirty="0" smtClean="0">
                <a:latin typeface="Lucida Console" charset="0"/>
                <a:cs typeface="+mn-cs"/>
              </a:rPr>
              <a:t>	$t1, 0($t0)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lw</a:t>
            </a:r>
            <a:r>
              <a:rPr lang="en-US" sz="2000" dirty="0" smtClean="0">
                <a:latin typeface="Lucida Console" charset="0"/>
                <a:cs typeface="+mn-c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$t2</a:t>
            </a:r>
            <a:r>
              <a:rPr lang="en-US" sz="2000" dirty="0" smtClean="0">
                <a:latin typeface="Lucida Console" charset="0"/>
                <a:cs typeface="+mn-cs"/>
              </a:rPr>
              <a:t>, 4($t0)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add	$t3, $t1, 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$t2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sw</a:t>
            </a:r>
            <a:r>
              <a:rPr lang="en-US" sz="2000" dirty="0" smtClean="0">
                <a:latin typeface="Lucida Console" charset="0"/>
                <a:cs typeface="+mn-cs"/>
              </a:rPr>
              <a:t>	$t3, 12($t0)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lw</a:t>
            </a:r>
            <a:r>
              <a:rPr lang="en-US" sz="2000" dirty="0" smtClean="0">
                <a:latin typeface="Lucida Console" charset="0"/>
                <a:cs typeface="+mn-c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$t4</a:t>
            </a:r>
            <a:r>
              <a:rPr lang="en-US" sz="2000" dirty="0" smtClean="0">
                <a:latin typeface="Lucida Console" charset="0"/>
                <a:cs typeface="+mn-cs"/>
              </a:rPr>
              <a:t>, 8($t0)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add	$t5, $t1, 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$t4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sw</a:t>
            </a:r>
            <a:r>
              <a:rPr lang="en-US" sz="2000" dirty="0" smtClean="0">
                <a:latin typeface="Lucida Console" charset="0"/>
                <a:cs typeface="+mn-cs"/>
              </a:rPr>
              <a:t>	$t5, 16($t0)</a:t>
            </a:r>
            <a:endParaRPr lang="en-AU" sz="2000" dirty="0" smtClean="0">
              <a:latin typeface="Lucida Console" charset="0"/>
              <a:cs typeface="+mn-cs"/>
            </a:endParaRPr>
          </a:p>
        </p:txBody>
      </p:sp>
      <p:sp>
        <p:nvSpPr>
          <p:cNvPr id="346117" name="AutoShape 5"/>
          <p:cNvSpPr>
            <a:spLocks/>
          </p:cNvSpPr>
          <p:nvPr/>
        </p:nvSpPr>
        <p:spPr bwMode="auto">
          <a:xfrm>
            <a:off x="777875" y="40782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800">
                <a:cs typeface="+mn-cs"/>
              </a:rPr>
              <a:t>stall</a:t>
            </a:r>
            <a:endParaRPr lang="en-AU" sz="1800">
              <a:cs typeface="+mn-cs"/>
            </a:endParaRPr>
          </a:p>
        </p:txBody>
      </p:sp>
      <p:sp>
        <p:nvSpPr>
          <p:cNvPr id="346118" name="AutoShape 6"/>
          <p:cNvSpPr>
            <a:spLocks/>
          </p:cNvSpPr>
          <p:nvPr/>
        </p:nvSpPr>
        <p:spPr bwMode="auto">
          <a:xfrm>
            <a:off x="777875" y="51577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800">
                <a:cs typeface="+mn-cs"/>
              </a:rPr>
              <a:t>stall</a:t>
            </a:r>
            <a:endParaRPr lang="en-AU" sz="1800">
              <a:cs typeface="+mn-cs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457825" y="3225800"/>
            <a:ext cx="2794000" cy="25876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defTabSz="6286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62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lw</a:t>
            </a:r>
            <a:r>
              <a:rPr lang="en-US" sz="2000" dirty="0" smtClean="0">
                <a:latin typeface="Lucida Console" charset="0"/>
                <a:cs typeface="+mn-cs"/>
              </a:rPr>
              <a:t>	$t1, 0($t0)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lw</a:t>
            </a:r>
            <a:r>
              <a:rPr lang="en-US" sz="2000" dirty="0" smtClean="0">
                <a:latin typeface="Lucida Console" charset="0"/>
                <a:cs typeface="+mn-c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$t2</a:t>
            </a:r>
            <a:r>
              <a:rPr lang="en-US" sz="2000" dirty="0" smtClean="0">
                <a:latin typeface="Lucida Console" charset="0"/>
                <a:cs typeface="+mn-cs"/>
              </a:rPr>
              <a:t>, 4($t0)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lw</a:t>
            </a:r>
            <a:r>
              <a:rPr lang="en-US" sz="2000" dirty="0" smtClean="0">
                <a:latin typeface="Lucida Console" charset="0"/>
                <a:cs typeface="+mn-c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$t4</a:t>
            </a:r>
            <a:r>
              <a:rPr lang="en-US" sz="2000" dirty="0" smtClean="0">
                <a:latin typeface="Lucida Console" charset="0"/>
                <a:cs typeface="+mn-cs"/>
              </a:rPr>
              <a:t>, 8($t0)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add	$t3, $t1, 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$t2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sw</a:t>
            </a:r>
            <a:r>
              <a:rPr lang="en-US" sz="2000" dirty="0" smtClean="0">
                <a:latin typeface="Lucida Console" charset="0"/>
                <a:cs typeface="+mn-cs"/>
              </a:rPr>
              <a:t>	$t3, 12($t0)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add	$t5, $t1, </a:t>
            </a:r>
            <a:r>
              <a:rPr lang="en-US" sz="2000" dirty="0" smtClean="0">
                <a:solidFill>
                  <a:srgbClr val="FF0000"/>
                </a:solidFill>
                <a:latin typeface="Lucida Console" charset="0"/>
                <a:cs typeface="+mn-cs"/>
              </a:rPr>
              <a:t>$t4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 err="1" smtClean="0">
                <a:latin typeface="Lucida Console" charset="0"/>
                <a:cs typeface="+mn-cs"/>
              </a:rPr>
              <a:t>sw</a:t>
            </a:r>
            <a:r>
              <a:rPr lang="en-US" sz="2000" dirty="0" smtClean="0">
                <a:latin typeface="Lucida Console" charset="0"/>
                <a:cs typeface="+mn-cs"/>
              </a:rPr>
              <a:t>	$t5, 16($t0)</a:t>
            </a:r>
            <a:endParaRPr lang="en-AU" sz="2000" dirty="0" smtClean="0">
              <a:latin typeface="Lucida Console" charset="0"/>
              <a:cs typeface="+mn-cs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572000" y="4221163"/>
            <a:ext cx="936625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1" name="Oval 9"/>
          <p:cNvSpPr>
            <a:spLocks noChangeArrowheads="1"/>
          </p:cNvSpPr>
          <p:nvPr/>
        </p:nvSpPr>
        <p:spPr bwMode="auto">
          <a:xfrm>
            <a:off x="2771775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2" name="Oval 10"/>
          <p:cNvSpPr>
            <a:spLocks noChangeArrowheads="1"/>
          </p:cNvSpPr>
          <p:nvPr/>
        </p:nvSpPr>
        <p:spPr bwMode="auto">
          <a:xfrm>
            <a:off x="4284663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3" name="Oval 11"/>
          <p:cNvSpPr>
            <a:spLocks noChangeArrowheads="1"/>
          </p:cNvSpPr>
          <p:nvPr/>
        </p:nvSpPr>
        <p:spPr bwMode="auto">
          <a:xfrm>
            <a:off x="2771775" y="46529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4284663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5" name="Oval 13"/>
          <p:cNvSpPr>
            <a:spLocks noChangeArrowheads="1"/>
          </p:cNvSpPr>
          <p:nvPr/>
        </p:nvSpPr>
        <p:spPr bwMode="auto">
          <a:xfrm>
            <a:off x="6084888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7596188" y="42926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7" name="Oval 15"/>
          <p:cNvSpPr>
            <a:spLocks noChangeArrowheads="1"/>
          </p:cNvSpPr>
          <p:nvPr/>
        </p:nvSpPr>
        <p:spPr bwMode="auto">
          <a:xfrm>
            <a:off x="7596188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8" name="Oval 16"/>
          <p:cNvSpPr>
            <a:spLocks noChangeArrowheads="1"/>
          </p:cNvSpPr>
          <p:nvPr/>
        </p:nvSpPr>
        <p:spPr bwMode="auto">
          <a:xfrm>
            <a:off x="6084888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>
            <a:off x="3409950" y="3819525"/>
            <a:ext cx="879475" cy="292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>
            <a:off x="3400425" y="4918075"/>
            <a:ext cx="9032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31" name="Line 19"/>
          <p:cNvSpPr>
            <a:spLocks noChangeShapeType="1"/>
          </p:cNvSpPr>
          <p:nvPr/>
        </p:nvSpPr>
        <p:spPr bwMode="auto">
          <a:xfrm>
            <a:off x="6726238" y="3829050"/>
            <a:ext cx="895350" cy="608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32" name="Line 20"/>
          <p:cNvSpPr>
            <a:spLocks noChangeShapeType="1"/>
          </p:cNvSpPr>
          <p:nvPr/>
        </p:nvSpPr>
        <p:spPr bwMode="auto">
          <a:xfrm>
            <a:off x="6654800" y="4287838"/>
            <a:ext cx="966788" cy="846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33" name="Text Box 21"/>
          <p:cNvSpPr txBox="1">
            <a:spLocks noChangeArrowheads="1"/>
          </p:cNvSpPr>
          <p:nvPr/>
        </p:nvSpPr>
        <p:spPr bwMode="auto">
          <a:xfrm>
            <a:off x="6300788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11 cycles</a:t>
            </a:r>
            <a:endParaRPr lang="en-AU" sz="1800">
              <a:cs typeface="+mn-cs"/>
            </a:endParaRPr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2987675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13 cycles</a:t>
            </a:r>
            <a:endParaRPr lang="en-AU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9832052E-C459-5B4A-A5FA-4391811772FF}" type="slidenum">
              <a:rPr lang="en-AU"/>
              <a:pPr>
                <a:defRPr/>
              </a:pPr>
              <a:t>44</a:t>
            </a:fld>
            <a:endParaRPr lang="en-AU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Control Hazards</a:t>
            </a:r>
            <a:endParaRPr lang="en-AU" smtClean="0">
              <a:cs typeface="+mj-cs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Branch determines flow of control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Fetching next instruction depends on branch outcome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Pipeline can’t always fetch correct instruction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Still working on ID stage of branch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 MIPS pipeline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Need to compare registers and compute target early in the pipeline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Add hardware to do it in ID stage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6D654D3-3F05-644E-ABC4-12A3AF45E668}" type="slidenum">
              <a:rPr lang="en-AU"/>
              <a:pPr>
                <a:defRPr/>
              </a:pPr>
              <a:t>45</a:t>
            </a:fld>
            <a:endParaRPr lang="en-AU"/>
          </a:p>
        </p:txBody>
      </p:sp>
      <p:pic>
        <p:nvPicPr>
          <p:cNvPr id="93186" name="Picture 6" descr="f04-3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0420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Stall on Branch</a:t>
            </a:r>
            <a:endParaRPr lang="en-AU" smtClean="0">
              <a:cs typeface="+mj-cs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06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Wait until branch outcome determined before fetching next instruction</a:t>
            </a:r>
            <a:endParaRPr lang="en-AU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F411DBE-AF1B-C94D-A960-B4B382B329FF}" type="slidenum">
              <a:rPr lang="en-AU"/>
              <a:pPr>
                <a:defRPr/>
              </a:pPr>
              <a:t>46</a:t>
            </a:fld>
            <a:endParaRPr lang="en-AU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Branch Prediction</a:t>
            </a:r>
            <a:endParaRPr lang="en-AU" smtClean="0">
              <a:cs typeface="+mj-cs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Longer pipelines can’t readily determine branch outcome early</a:t>
            </a:r>
          </a:p>
          <a:p>
            <a:pPr lvl="1" eaLnBrk="1" hangingPunct="1">
              <a:defRPr/>
            </a:pPr>
            <a:r>
              <a:rPr lang="en-US" smtClean="0"/>
              <a:t>Stall penalty becomes unacceptable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Predict outcome of branch</a:t>
            </a:r>
          </a:p>
          <a:p>
            <a:pPr lvl="1" eaLnBrk="1" hangingPunct="1">
              <a:defRPr/>
            </a:pPr>
            <a:r>
              <a:rPr lang="en-US" smtClean="0"/>
              <a:t>Only stall if prediction is wrong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 MIPS pipeline</a:t>
            </a:r>
          </a:p>
          <a:p>
            <a:pPr lvl="1" eaLnBrk="1" hangingPunct="1">
              <a:defRPr/>
            </a:pPr>
            <a:r>
              <a:rPr lang="en-US" smtClean="0"/>
              <a:t>Can predict branches not taken</a:t>
            </a:r>
          </a:p>
          <a:p>
            <a:pPr lvl="1" eaLnBrk="1" hangingPunct="1">
              <a:defRPr/>
            </a:pPr>
            <a:r>
              <a:rPr lang="en-US" smtClean="0"/>
              <a:t>Fetch instruction after branch, with no delay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09B776AC-B003-C34B-98BC-8C48688D5237}" type="slidenum">
              <a:rPr lang="en-AU"/>
              <a:pPr>
                <a:defRPr/>
              </a:pPr>
              <a:t>47</a:t>
            </a:fld>
            <a:endParaRPr lang="en-AU"/>
          </a:p>
        </p:txBody>
      </p:sp>
      <p:pic>
        <p:nvPicPr>
          <p:cNvPr id="97282" name="Picture 7" descr="f04-3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603567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MIPS with Predict Not Taken</a:t>
            </a:r>
            <a:endParaRPr lang="en-AU" smtClean="0">
              <a:cs typeface="+mj-cs"/>
            </a:endParaRP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Prediction correct</a:t>
            </a:r>
            <a:endParaRPr lang="en-AU" sz="1800">
              <a:cs typeface="+mn-cs"/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755650" y="4797425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Prediction incorrect</a:t>
            </a:r>
            <a:endParaRPr lang="en-AU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487868A-D2EB-0F41-AEA1-85AECD6B479C}" type="slidenum">
              <a:rPr lang="en-AU"/>
              <a:pPr>
                <a:defRPr/>
              </a:pPr>
              <a:t>48</a:t>
            </a:fld>
            <a:endParaRPr lang="en-AU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More-Realistic Branch Prediction</a:t>
            </a:r>
            <a:endParaRPr lang="en-AU" sz="4000" smtClean="0">
              <a:cs typeface="+mj-cs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Static branch prediction</a:t>
            </a:r>
          </a:p>
          <a:p>
            <a:pPr lvl="1" eaLnBrk="1" hangingPunct="1">
              <a:defRPr/>
            </a:pPr>
            <a:r>
              <a:rPr lang="en-US" sz="2400" dirty="0" smtClean="0"/>
              <a:t>Based on typical branch behavior</a:t>
            </a:r>
          </a:p>
          <a:p>
            <a:pPr lvl="1" eaLnBrk="1" hangingPunct="1">
              <a:defRPr/>
            </a:pPr>
            <a:r>
              <a:rPr lang="en-US" sz="2400" dirty="0" smtClean="0"/>
              <a:t>Example: loop and if-statement branches</a:t>
            </a:r>
          </a:p>
          <a:p>
            <a:pPr lvl="2" eaLnBrk="1" hangingPunct="1">
              <a:defRPr/>
            </a:pPr>
            <a:r>
              <a:rPr lang="en-US" sz="2000" dirty="0" smtClean="0"/>
              <a:t>Predict backward branches taken</a:t>
            </a:r>
          </a:p>
          <a:p>
            <a:pPr lvl="2" eaLnBrk="1" hangingPunct="1">
              <a:defRPr/>
            </a:pPr>
            <a:r>
              <a:rPr lang="en-US" sz="2000" dirty="0" smtClean="0"/>
              <a:t>Predict forward branches not taken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Dynamic branch prediction</a:t>
            </a:r>
          </a:p>
          <a:p>
            <a:pPr lvl="1" eaLnBrk="1" hangingPunct="1">
              <a:defRPr/>
            </a:pPr>
            <a:r>
              <a:rPr lang="en-US" sz="2400" dirty="0" smtClean="0"/>
              <a:t>Hardware measures actual branch behavior</a:t>
            </a:r>
          </a:p>
          <a:p>
            <a:pPr lvl="2" eaLnBrk="1" hangingPunct="1">
              <a:defRPr/>
            </a:pPr>
            <a:r>
              <a:rPr lang="en-US" sz="2000" dirty="0" smtClean="0"/>
              <a:t>e.g., record recent history of each branch</a:t>
            </a:r>
          </a:p>
          <a:p>
            <a:pPr lvl="1" eaLnBrk="1" hangingPunct="1">
              <a:defRPr/>
            </a:pPr>
            <a:r>
              <a:rPr lang="en-US" sz="2400" dirty="0" smtClean="0"/>
              <a:t>Assume future behavior will continue the trend</a:t>
            </a:r>
          </a:p>
          <a:p>
            <a:pPr lvl="2" eaLnBrk="1" hangingPunct="1">
              <a:defRPr/>
            </a:pPr>
            <a:r>
              <a:rPr lang="en-US" sz="2000" dirty="0" smtClean="0"/>
              <a:t>When wrong, stall while re-fetching, and update history</a:t>
            </a: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0B8FAD4-B1AE-4446-8B60-674A26435B9C}" type="slidenum">
              <a:rPr lang="en-AU"/>
              <a:pPr>
                <a:defRPr/>
              </a:pPr>
              <a:t>49</a:t>
            </a:fld>
            <a:endParaRPr lang="en-AU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Summary</a:t>
            </a:r>
            <a:endParaRPr lang="en-AU" smtClean="0">
              <a:cs typeface="+mj-cs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Pipelining improves performance by increasing instruction throughput</a:t>
            </a:r>
          </a:p>
          <a:p>
            <a:pPr lvl="1" eaLnBrk="1" hangingPunct="1">
              <a:defRPr/>
            </a:pPr>
            <a:r>
              <a:rPr lang="en-US" dirty="0" smtClean="0"/>
              <a:t>Executes multiple instructions in parallel</a:t>
            </a:r>
          </a:p>
          <a:p>
            <a:pPr lvl="1" eaLnBrk="1" hangingPunct="1">
              <a:defRPr/>
            </a:pPr>
            <a:r>
              <a:rPr lang="en-US" dirty="0" smtClean="0"/>
              <a:t>Each instruction has the same latency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Subject to hazards</a:t>
            </a:r>
          </a:p>
          <a:p>
            <a:pPr lvl="1" eaLnBrk="1" hangingPunct="1">
              <a:defRPr/>
            </a:pPr>
            <a:r>
              <a:rPr lang="en-US" dirty="0" smtClean="0"/>
              <a:t>Structure, data, control</a:t>
            </a:r>
          </a:p>
          <a:p>
            <a:pPr eaLnBrk="1" hangingPunct="1">
              <a:defRPr/>
            </a:pPr>
            <a:r>
              <a:rPr lang="en-AU" dirty="0" smtClean="0">
                <a:cs typeface="+mn-cs"/>
              </a:rPr>
              <a:t>Instruction set design affects complexity of pipeline implementation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folHlink"/>
                </a:solidFill>
                <a:latin typeface="Arial Black" charset="0"/>
                <a:cs typeface="+mn-cs"/>
              </a:rPr>
              <a:t>The BIG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BB221B1-4674-4245-B59B-2E2C7AC8C4FD}" type="slidenum">
              <a:rPr lang="en-AU"/>
              <a:pPr>
                <a:defRPr/>
              </a:pPr>
              <a:t>5</a:t>
            </a:fld>
            <a:endParaRPr lang="en-AU"/>
          </a:p>
        </p:txBody>
      </p:sp>
      <p:pic>
        <p:nvPicPr>
          <p:cNvPr id="13314" name="Picture 14" descr="f04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1" name="Oval 3"/>
          <p:cNvSpPr>
            <a:spLocks noChangeArrowheads="1"/>
          </p:cNvSpPr>
          <p:nvPr/>
        </p:nvSpPr>
        <p:spPr bwMode="auto">
          <a:xfrm>
            <a:off x="6191250" y="2995613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85FFD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2" name="Oval 4"/>
          <p:cNvSpPr>
            <a:spLocks noChangeArrowheads="1"/>
          </p:cNvSpPr>
          <p:nvPr/>
        </p:nvSpPr>
        <p:spPr bwMode="auto">
          <a:xfrm>
            <a:off x="3132138" y="1195388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85FFD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Multiplexers</a:t>
            </a:r>
            <a:endParaRPr lang="en-AU" smtClean="0">
              <a:cs typeface="+mj-cs"/>
            </a:endParaRP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 flipH="1">
            <a:off x="3348038" y="1484313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5" name="Arc 7"/>
          <p:cNvSpPr>
            <a:spLocks/>
          </p:cNvSpPr>
          <p:nvPr/>
        </p:nvSpPr>
        <p:spPr bwMode="auto">
          <a:xfrm rot="-10800000" flipH="1" flipV="1">
            <a:off x="3348038" y="1700213"/>
            <a:ext cx="287337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flipH="1">
            <a:off x="6372225" y="3284538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7" name="Arc 9"/>
          <p:cNvSpPr>
            <a:spLocks/>
          </p:cNvSpPr>
          <p:nvPr/>
        </p:nvSpPr>
        <p:spPr bwMode="auto">
          <a:xfrm rot="-10800000" flipH="1" flipV="1">
            <a:off x="6372225" y="3500438"/>
            <a:ext cx="287338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8" name="Oval 10"/>
          <p:cNvSpPr>
            <a:spLocks noChangeArrowheads="1"/>
          </p:cNvSpPr>
          <p:nvPr/>
        </p:nvSpPr>
        <p:spPr bwMode="auto">
          <a:xfrm>
            <a:off x="5362575" y="4581525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85FFD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5651500" y="4797425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80" name="Arc 12"/>
          <p:cNvSpPr>
            <a:spLocks/>
          </p:cNvSpPr>
          <p:nvPr/>
        </p:nvSpPr>
        <p:spPr bwMode="auto">
          <a:xfrm rot="10800000" flipV="1">
            <a:off x="5899150" y="5013325"/>
            <a:ext cx="144463" cy="288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5508625" y="1196975"/>
            <a:ext cx="35274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2800">
                <a:cs typeface="+mn-cs"/>
              </a:rPr>
              <a:t>Can’t just join wires together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AU" sz="2400">
                <a:cs typeface="+mn-cs"/>
              </a:rPr>
              <a:t>Use multiplexers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C803FD3-7755-5241-B6B7-26A4194971B2}" type="slidenum">
              <a:rPr lang="en-AU"/>
              <a:pPr>
                <a:defRPr/>
              </a:pPr>
              <a:t>50</a:t>
            </a:fld>
            <a:endParaRPr lang="en-AU"/>
          </a:p>
        </p:txBody>
      </p:sp>
      <p:pic>
        <p:nvPicPr>
          <p:cNvPr id="103426" name="Picture 9" descr="f04-3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469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MIPS Pipelined Datapath</a:t>
            </a:r>
            <a:endParaRPr lang="en-AU" dirty="0" smtClean="0">
              <a:cs typeface="+mj-cs"/>
            </a:endParaRP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 rot="5400000">
            <a:off x="7027069" y="1750219"/>
            <a:ext cx="38671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folHlink"/>
                </a:solidFill>
                <a:cs typeface="+mn-cs"/>
              </a:rPr>
              <a:t>§4.6 Pipelined Datapath and Control</a:t>
            </a:r>
          </a:p>
        </p:txBody>
      </p:sp>
      <p:sp>
        <p:nvSpPr>
          <p:cNvPr id="360453" name="AutoShape 5"/>
          <p:cNvSpPr>
            <a:spLocks/>
          </p:cNvSpPr>
          <p:nvPr/>
        </p:nvSpPr>
        <p:spPr bwMode="auto">
          <a:xfrm>
            <a:off x="2124075" y="5157788"/>
            <a:ext cx="571500" cy="330200"/>
          </a:xfrm>
          <a:prstGeom prst="borderCallout1">
            <a:avLst>
              <a:gd name="adj1" fmla="val 34616"/>
              <a:gd name="adj2" fmla="val 113333"/>
              <a:gd name="adj3" fmla="val -118750"/>
              <a:gd name="adj4" fmla="val 229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400">
                <a:cs typeface="+mn-cs"/>
              </a:rPr>
              <a:t>WB</a:t>
            </a:r>
            <a:endParaRPr lang="en-AU" sz="1400">
              <a:cs typeface="+mn-cs"/>
            </a:endParaRPr>
          </a:p>
        </p:txBody>
      </p:sp>
      <p:sp>
        <p:nvSpPr>
          <p:cNvPr id="360454" name="AutoShape 6"/>
          <p:cNvSpPr>
            <a:spLocks/>
          </p:cNvSpPr>
          <p:nvPr/>
        </p:nvSpPr>
        <p:spPr bwMode="auto">
          <a:xfrm>
            <a:off x="395288" y="4292600"/>
            <a:ext cx="650875" cy="330200"/>
          </a:xfrm>
          <a:prstGeom prst="borderCallout1">
            <a:avLst>
              <a:gd name="adj1" fmla="val 34616"/>
              <a:gd name="adj2" fmla="val 111708"/>
              <a:gd name="adj3" fmla="val -68269"/>
              <a:gd name="adj4" fmla="val 15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400">
                <a:cs typeface="+mn-cs"/>
              </a:rPr>
              <a:t>MEM</a:t>
            </a:r>
            <a:endParaRPr lang="en-AU" sz="1400">
              <a:cs typeface="+mn-cs"/>
            </a:endParaRP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1512887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cs typeface="+mn-cs"/>
              </a:rPr>
              <a:t>Right-to-left flow leads to hazards</a:t>
            </a:r>
            <a:endParaRPr lang="en-AU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B3335D7-96D6-D546-AC39-EB3396B0A401}" type="slidenum">
              <a:rPr lang="en-AU"/>
              <a:pPr>
                <a:defRPr/>
              </a:pPr>
              <a:t>51</a:t>
            </a:fld>
            <a:endParaRPr lang="en-AU"/>
          </a:p>
        </p:txBody>
      </p:sp>
      <p:pic>
        <p:nvPicPr>
          <p:cNvPr id="105474" name="Picture 7" descr="f04-3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9930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registers</a:t>
            </a:r>
            <a:endParaRPr lang="en-AU" smtClean="0">
              <a:cs typeface="+mj-cs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351837" cy="1306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Need registers between stages</a:t>
            </a:r>
          </a:p>
          <a:p>
            <a:pPr lvl="1" eaLnBrk="1" hangingPunct="1">
              <a:defRPr/>
            </a:pPr>
            <a:r>
              <a:rPr lang="en-US" smtClean="0"/>
              <a:t>To hold information produced in previous cycle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0F5A1641-AF8D-2042-982E-F238BAF16527}" type="slidenum">
              <a:rPr lang="en-AU"/>
              <a:pPr>
                <a:defRPr/>
              </a:pPr>
              <a:t>52</a:t>
            </a:fld>
            <a:endParaRPr lang="en-AU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 Operation</a:t>
            </a:r>
            <a:endParaRPr lang="en-AU" smtClean="0">
              <a:cs typeface="+mj-cs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Cycle-by-cycle flow of instructions through the pipelined datapath</a:t>
            </a:r>
          </a:p>
          <a:p>
            <a:pPr lvl="1" eaLnBrk="1" hangingPunct="1">
              <a:defRPr/>
            </a:pPr>
            <a:r>
              <a:rPr lang="en-US" dirty="0" smtClean="0"/>
              <a:t>“Single-clock-cycle” pipeline diagram</a:t>
            </a:r>
          </a:p>
          <a:p>
            <a:pPr lvl="2" eaLnBrk="1" hangingPunct="1">
              <a:defRPr/>
            </a:pPr>
            <a:r>
              <a:rPr lang="en-US" dirty="0" smtClean="0"/>
              <a:t>Shows pipeline usage in a single cycle</a:t>
            </a:r>
          </a:p>
          <a:p>
            <a:pPr lvl="2" eaLnBrk="1" hangingPunct="1">
              <a:defRPr/>
            </a:pPr>
            <a:r>
              <a:rPr lang="en-US" dirty="0" smtClean="0"/>
              <a:t>Highlight resources used</a:t>
            </a:r>
          </a:p>
          <a:p>
            <a:pPr lvl="1" eaLnBrk="1" hangingPunct="1">
              <a:defRPr/>
            </a:pPr>
            <a:r>
              <a:rPr lang="en-US" dirty="0" smtClean="0"/>
              <a:t>c.f. “multi-clock-cycle” diagram</a:t>
            </a:r>
          </a:p>
          <a:p>
            <a:pPr lvl="2" eaLnBrk="1" hangingPunct="1">
              <a:defRPr/>
            </a:pPr>
            <a:r>
              <a:rPr lang="en-US" dirty="0" smtClean="0"/>
              <a:t>Graph of operation over time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We’ll look at “single-clock-cycle” diagrams for load &amp; store</a:t>
            </a:r>
            <a:endParaRPr lang="en-AU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5B1C98E-CA3B-684E-823D-F0253FF4113D}" type="slidenum">
              <a:rPr lang="en-AU"/>
              <a:pPr>
                <a:defRPr/>
              </a:pPr>
              <a:t>53</a:t>
            </a:fld>
            <a:endParaRPr lang="en-AU"/>
          </a:p>
        </p:txBody>
      </p:sp>
      <p:pic>
        <p:nvPicPr>
          <p:cNvPr id="109570" name="Picture 7" descr="f04-36-P374493-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20813"/>
            <a:ext cx="818673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IF for Load, Store, …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28B2F06A-0F09-ED41-A741-F01C64C0EA3D}" type="slidenum">
              <a:rPr lang="en-AU"/>
              <a:pPr>
                <a:defRPr/>
              </a:pPr>
              <a:t>54</a:t>
            </a:fld>
            <a:endParaRPr lang="en-AU"/>
          </a:p>
        </p:txBody>
      </p:sp>
      <p:pic>
        <p:nvPicPr>
          <p:cNvPr id="111618" name="Picture 7" descr="f04-36-P374493-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52563"/>
            <a:ext cx="8183562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ID for Load, Store, …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2F0CC7D1-7052-E443-815E-077CB7525C64}" type="slidenum">
              <a:rPr lang="en-AU"/>
              <a:pPr>
                <a:defRPr/>
              </a:pPr>
              <a:t>55</a:t>
            </a:fld>
            <a:endParaRPr lang="en-AU"/>
          </a:p>
        </p:txBody>
      </p:sp>
      <p:pic>
        <p:nvPicPr>
          <p:cNvPr id="113666" name="Picture 6" descr="f04-3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81375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 for Load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27D492C4-E67D-7748-8B97-5EB51E2FB899}" type="slidenum">
              <a:rPr lang="en-AU"/>
              <a:pPr>
                <a:defRPr/>
              </a:pPr>
              <a:t>56</a:t>
            </a:fld>
            <a:endParaRPr lang="en-AU"/>
          </a:p>
        </p:txBody>
      </p:sp>
      <p:pic>
        <p:nvPicPr>
          <p:cNvPr id="115714" name="Picture 7" descr="f04-38-P374493-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63675"/>
            <a:ext cx="818356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 for Load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82B3C69-9117-F74F-9017-7313574135C8}" type="slidenum">
              <a:rPr lang="en-AU"/>
              <a:pPr>
                <a:defRPr/>
              </a:pPr>
              <a:t>57</a:t>
            </a:fld>
            <a:endParaRPr lang="en-AU"/>
          </a:p>
        </p:txBody>
      </p:sp>
      <p:pic>
        <p:nvPicPr>
          <p:cNvPr id="117762" name="Picture 10" descr="f04-38-P374493-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11300"/>
            <a:ext cx="8191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WB for Load</a:t>
            </a:r>
            <a:endParaRPr lang="en-AU" smtClean="0">
              <a:cs typeface="+mj-cs"/>
            </a:endParaRPr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3059113" y="4076700"/>
            <a:ext cx="865187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789" name="AutoShape 5"/>
          <p:cNvSpPr>
            <a:spLocks/>
          </p:cNvSpPr>
          <p:nvPr/>
        </p:nvSpPr>
        <p:spPr bwMode="auto">
          <a:xfrm>
            <a:off x="1187450" y="5084763"/>
            <a:ext cx="1063625" cy="865187"/>
          </a:xfrm>
          <a:prstGeom prst="borderCallout1">
            <a:avLst>
              <a:gd name="adj1" fmla="val 13213"/>
              <a:gd name="adj2" fmla="val 107162"/>
              <a:gd name="adj3" fmla="val -52292"/>
              <a:gd name="adj4" fmla="val 16791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Wrong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register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number</a:t>
            </a:r>
            <a:endParaRPr lang="en-A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FF55AED-EABE-9B4D-846E-1887B108198A}" type="slidenum">
              <a:rPr lang="en-AU"/>
              <a:pPr>
                <a:defRPr/>
              </a:pPr>
              <a:t>58</a:t>
            </a:fld>
            <a:endParaRPr lang="en-AU"/>
          </a:p>
        </p:txBody>
      </p:sp>
      <p:pic>
        <p:nvPicPr>
          <p:cNvPr id="119810" name="Picture 6" descr="f04-4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057400"/>
            <a:ext cx="81835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Corrected Datapath for Load</a:t>
            </a:r>
            <a:endParaRPr lang="en-AU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DC3C893-EACC-EA44-98AF-D87AC3B48443}" type="slidenum">
              <a:rPr lang="en-AU"/>
              <a:pPr>
                <a:defRPr/>
              </a:pPr>
              <a:t>59</a:t>
            </a:fld>
            <a:endParaRPr lang="en-AU"/>
          </a:p>
        </p:txBody>
      </p:sp>
      <p:pic>
        <p:nvPicPr>
          <p:cNvPr id="121858" name="Picture 6" descr="f04-3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6200"/>
            <a:ext cx="81375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 for Store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49B9C3F-E0C2-6A47-B970-A90CFB2FE0B0}" type="slidenum">
              <a:rPr lang="en-AU"/>
              <a:pPr>
                <a:defRPr/>
              </a:pPr>
              <a:t>6</a:t>
            </a:fld>
            <a:endParaRPr lang="en-AU"/>
          </a:p>
        </p:txBody>
      </p:sp>
      <p:pic>
        <p:nvPicPr>
          <p:cNvPr id="15362" name="Picture 5" descr="f04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0072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Control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F2CB442-3E3A-4A45-B9CC-8CB2BC7D9A6C}" type="slidenum">
              <a:rPr lang="en-AU"/>
              <a:pPr>
                <a:defRPr/>
              </a:pPr>
              <a:t>60</a:t>
            </a:fld>
            <a:endParaRPr lang="en-AU"/>
          </a:p>
        </p:txBody>
      </p:sp>
      <p:pic>
        <p:nvPicPr>
          <p:cNvPr id="123906" name="Picture 6" descr="f04-40-P374493-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4463"/>
            <a:ext cx="81835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 for Store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28134DB6-7D98-184A-9D89-0016621AE550}" type="slidenum">
              <a:rPr lang="en-AU"/>
              <a:pPr>
                <a:defRPr/>
              </a:pPr>
              <a:t>61</a:t>
            </a:fld>
            <a:endParaRPr lang="en-AU"/>
          </a:p>
        </p:txBody>
      </p:sp>
      <p:pic>
        <p:nvPicPr>
          <p:cNvPr id="125954" name="Picture 5" descr="f04-40-P374493-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20825"/>
            <a:ext cx="81915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WB for Store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766119B-7288-AB41-9CE6-A3BF38C97127}" type="slidenum">
              <a:rPr lang="en-AU"/>
              <a:pPr>
                <a:defRPr/>
              </a:pPr>
              <a:t>62</a:t>
            </a:fld>
            <a:endParaRPr lang="en-AU"/>
          </a:p>
        </p:txBody>
      </p:sp>
      <p:pic>
        <p:nvPicPr>
          <p:cNvPr id="128002" name="Picture 7" descr="f04-4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9438"/>
            <a:ext cx="63373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Multi-Cycle Pipeline Diagram</a:t>
            </a:r>
            <a:endParaRPr lang="en-AU" smtClean="0">
              <a:cs typeface="+mj-cs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Form showing resource usage</a:t>
            </a:r>
            <a:endParaRPr lang="en-AU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BB4D90A4-5507-6F48-8932-AE2E2397631A}" type="slidenum">
              <a:rPr lang="en-AU"/>
              <a:pPr>
                <a:defRPr/>
              </a:pPr>
              <a:t>63</a:t>
            </a:fld>
            <a:endParaRPr lang="en-AU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Multi-Cycle Pipeline Diagram</a:t>
            </a:r>
            <a:endParaRPr lang="en-AU" smtClean="0">
              <a:cs typeface="+mj-cs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Traditional form</a:t>
            </a:r>
            <a:endParaRPr lang="en-AU" smtClean="0">
              <a:cs typeface="+mn-cs"/>
            </a:endParaRPr>
          </a:p>
        </p:txBody>
      </p:sp>
      <p:pic>
        <p:nvPicPr>
          <p:cNvPr id="130052" name="Picture 6" descr="f04-4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672262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6CC1668-69D4-B746-800F-CDE74F64A941}" type="slidenum">
              <a:rPr lang="en-AU"/>
              <a:pPr>
                <a:defRPr/>
              </a:pPr>
              <a:t>64</a:t>
            </a:fld>
            <a:endParaRPr lang="en-AU"/>
          </a:p>
        </p:txBody>
      </p:sp>
      <p:pic>
        <p:nvPicPr>
          <p:cNvPr id="132098" name="Picture 5" descr="f04-4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911350"/>
            <a:ext cx="79279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>
                <a:cs typeface="+mj-cs"/>
              </a:rPr>
              <a:t>Single-Cycle Pipeline Diagram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AU" smtClean="0">
                <a:cs typeface="+mn-cs"/>
              </a:rPr>
              <a:t>State of pipeline in a given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958CD52B-1C97-0A4C-9E9B-B0F617EA7830}" type="slidenum">
              <a:rPr lang="en-AU"/>
              <a:pPr>
                <a:defRPr/>
              </a:pPr>
              <a:t>65</a:t>
            </a:fld>
            <a:endParaRPr lang="en-AU"/>
          </a:p>
        </p:txBody>
      </p:sp>
      <p:pic>
        <p:nvPicPr>
          <p:cNvPr id="134146" name="Picture 7" descr="f04-4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801528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Pipelined Control (Simplified)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DFE32CCD-76D6-BE4E-8829-3CEF590EBB7D}" type="slidenum">
              <a:rPr lang="en-AU"/>
              <a:pPr>
                <a:defRPr/>
              </a:pPr>
              <a:t>66</a:t>
            </a:fld>
            <a:endParaRPr lang="en-AU"/>
          </a:p>
        </p:txBody>
      </p:sp>
      <p:pic>
        <p:nvPicPr>
          <p:cNvPr id="136194" name="Picture 6" descr="f04-5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54625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Pipelined Control</a:t>
            </a:r>
            <a:endParaRPr lang="en-AU" smtClean="0">
              <a:cs typeface="+mj-cs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1509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Control signals derived from instruction</a:t>
            </a:r>
          </a:p>
          <a:p>
            <a:pPr lvl="1" eaLnBrk="1" hangingPunct="1">
              <a:defRPr/>
            </a:pPr>
            <a:r>
              <a:rPr lang="en-AU" smtClean="0"/>
              <a:t>As in single-cycle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8E6945E-5916-4D46-A1AC-1B3E46D62782}" type="slidenum">
              <a:rPr lang="en-AU"/>
              <a:pPr>
                <a:defRPr/>
              </a:pPr>
              <a:t>67</a:t>
            </a:fld>
            <a:endParaRPr lang="en-AU"/>
          </a:p>
        </p:txBody>
      </p:sp>
      <p:pic>
        <p:nvPicPr>
          <p:cNvPr id="138242" name="Picture 5" descr="f04-5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62825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Pipelined Control</a:t>
            </a:r>
            <a:endParaRPr lang="en-AU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C43E13C-9414-AB4C-89B5-4EC3C3981D17}" type="slidenum">
              <a:rPr lang="en-AU" altLang="en-US" sz="1400"/>
              <a:pPr/>
              <a:t>68</a:t>
            </a:fld>
            <a:endParaRPr lang="en-AU" altLang="en-US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36538"/>
            <a:ext cx="8259762" cy="671512"/>
          </a:xfrm>
        </p:spPr>
        <p:txBody>
          <a:bodyPr/>
          <a:lstStyle/>
          <a:p>
            <a:pPr eaLnBrk="1" hangingPunct="1"/>
            <a:r>
              <a:rPr lang="en-US" altLang="en-US" sz="3800"/>
              <a:t>Data Hazards in ALU Instructions</a:t>
            </a:r>
            <a:endParaRPr lang="en-AU" altLang="en-US" sz="380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this sequence:</a:t>
            </a:r>
          </a:p>
          <a:p>
            <a:pPr lvl="1" eaLnBrk="1" hangingPunct="1">
              <a:buFont typeface="Wingdings" charset="2"/>
              <a:buNone/>
            </a:pPr>
            <a:r>
              <a:rPr lang="en-AU" altLang="en-US">
                <a:latin typeface="Lucida Console" charset="0"/>
              </a:rPr>
              <a:t>	sub </a:t>
            </a:r>
            <a:r>
              <a:rPr lang="en-AU" altLang="en-US">
                <a:solidFill>
                  <a:schemeClr val="hlink"/>
                </a:solidFill>
                <a:latin typeface="Lucida Console" charset="0"/>
              </a:rPr>
              <a:t>$2</a:t>
            </a:r>
            <a:r>
              <a:rPr lang="en-AU" altLang="en-US">
                <a:latin typeface="Lucida Console" charset="0"/>
              </a:rPr>
              <a:t>, $1,$3</a:t>
            </a:r>
            <a:br>
              <a:rPr lang="en-AU" altLang="en-US">
                <a:latin typeface="Lucida Console" charset="0"/>
              </a:rPr>
            </a:br>
            <a:r>
              <a:rPr lang="en-AU" altLang="en-US">
                <a:latin typeface="Lucida Console" charset="0"/>
              </a:rPr>
              <a:t>and $12,</a:t>
            </a:r>
            <a:r>
              <a:rPr lang="en-AU" altLang="en-US">
                <a:solidFill>
                  <a:schemeClr val="hlink"/>
                </a:solidFill>
                <a:latin typeface="Lucida Console" charset="0"/>
              </a:rPr>
              <a:t>$2</a:t>
            </a:r>
            <a:r>
              <a:rPr lang="en-AU" altLang="en-US">
                <a:latin typeface="Lucida Console" charset="0"/>
              </a:rPr>
              <a:t>,$5</a:t>
            </a:r>
            <a:br>
              <a:rPr lang="en-AU" altLang="en-US">
                <a:latin typeface="Lucida Console" charset="0"/>
              </a:rPr>
            </a:br>
            <a:r>
              <a:rPr lang="en-AU" altLang="en-US">
                <a:latin typeface="Lucida Console" charset="0"/>
              </a:rPr>
              <a:t>or  $13,$6,</a:t>
            </a:r>
            <a:r>
              <a:rPr lang="en-AU" altLang="en-US">
                <a:solidFill>
                  <a:schemeClr val="hlink"/>
                </a:solidFill>
                <a:latin typeface="Lucida Console" charset="0"/>
              </a:rPr>
              <a:t>$2</a:t>
            </a:r>
            <a:r>
              <a:rPr lang="en-AU" altLang="en-US">
                <a:latin typeface="Lucida Console" charset="0"/>
              </a:rPr>
              <a:t/>
            </a:r>
            <a:br>
              <a:rPr lang="en-AU" altLang="en-US">
                <a:latin typeface="Lucida Console" charset="0"/>
              </a:rPr>
            </a:br>
            <a:r>
              <a:rPr lang="en-AU" altLang="en-US">
                <a:latin typeface="Lucida Console" charset="0"/>
              </a:rPr>
              <a:t>add $14,</a:t>
            </a:r>
            <a:r>
              <a:rPr lang="en-AU" altLang="en-US">
                <a:solidFill>
                  <a:schemeClr val="hlink"/>
                </a:solidFill>
                <a:latin typeface="Lucida Console" charset="0"/>
              </a:rPr>
              <a:t>$2</a:t>
            </a:r>
            <a:r>
              <a:rPr lang="en-AU" altLang="en-US">
                <a:latin typeface="Lucida Console" charset="0"/>
              </a:rPr>
              <a:t>,</a:t>
            </a:r>
            <a:r>
              <a:rPr lang="en-AU" altLang="en-US">
                <a:solidFill>
                  <a:schemeClr val="hlink"/>
                </a:solidFill>
                <a:latin typeface="Lucida Console" charset="0"/>
              </a:rPr>
              <a:t>$2</a:t>
            </a:r>
            <a:r>
              <a:rPr lang="en-AU" altLang="en-US">
                <a:latin typeface="Lucida Console" charset="0"/>
              </a:rPr>
              <a:t/>
            </a:r>
            <a:br>
              <a:rPr lang="en-AU" altLang="en-US">
                <a:latin typeface="Lucida Console" charset="0"/>
              </a:rPr>
            </a:br>
            <a:r>
              <a:rPr lang="en-AU" altLang="en-US">
                <a:latin typeface="Lucida Console" charset="0"/>
              </a:rPr>
              <a:t>sw  $15,100(</a:t>
            </a:r>
            <a:r>
              <a:rPr lang="en-AU" altLang="en-US">
                <a:solidFill>
                  <a:schemeClr val="hlink"/>
                </a:solidFill>
                <a:latin typeface="Lucida Console" charset="0"/>
              </a:rPr>
              <a:t>$2</a:t>
            </a:r>
            <a:r>
              <a:rPr lang="en-AU" altLang="en-US">
                <a:latin typeface="Lucida Console" charset="0"/>
              </a:rPr>
              <a:t>)</a:t>
            </a:r>
          </a:p>
          <a:p>
            <a:pPr eaLnBrk="1" hangingPunct="1"/>
            <a:r>
              <a:rPr lang="en-US" altLang="en-US"/>
              <a:t>We can resolve hazards with forwarding</a:t>
            </a:r>
          </a:p>
          <a:p>
            <a:pPr lvl="1" eaLnBrk="1" hangingPunct="1"/>
            <a:r>
              <a:rPr lang="en-US" altLang="en-US"/>
              <a:t>How do we detect when to forward?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 rot="5400000">
            <a:off x="6696869" y="2080419"/>
            <a:ext cx="45275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§4.7 Data Hazards: Forwarding vs. Stalling</a:t>
            </a:r>
          </a:p>
        </p:txBody>
      </p:sp>
    </p:spTree>
    <p:extLst>
      <p:ext uri="{BB962C8B-B14F-4D97-AF65-F5344CB8AC3E}">
        <p14:creationId xmlns:p14="http://schemas.microsoft.com/office/powerpoint/2010/main" val="10532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120911F-E1B5-BE49-94B0-FF85B2B8EBE1}" type="slidenum">
              <a:rPr lang="en-AU" altLang="en-US" sz="1400"/>
              <a:pPr/>
              <a:t>69</a:t>
            </a:fld>
            <a:endParaRPr lang="en-AU" altLang="en-US" sz="1400"/>
          </a:p>
        </p:txBody>
      </p:sp>
      <p:pic>
        <p:nvPicPr>
          <p:cNvPr id="71683" name="Picture 7" descr="f04-5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6200"/>
            <a:ext cx="6999288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Dependencies &amp; Forwarding</a:t>
            </a:r>
            <a:endParaRPr lang="en-AU" altLang="en-US"/>
          </a:p>
        </p:txBody>
      </p:sp>
      <p:sp>
        <p:nvSpPr>
          <p:cNvPr id="71685" name="Line 4"/>
          <p:cNvSpPr>
            <a:spLocks noChangeShapeType="1"/>
          </p:cNvSpPr>
          <p:nvPr/>
        </p:nvSpPr>
        <p:spPr bwMode="auto">
          <a:xfrm>
            <a:off x="4086225" y="2959100"/>
            <a:ext cx="136525" cy="631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Line 5"/>
          <p:cNvSpPr>
            <a:spLocks noChangeShapeType="1"/>
          </p:cNvSpPr>
          <p:nvPr/>
        </p:nvSpPr>
        <p:spPr bwMode="auto">
          <a:xfrm>
            <a:off x="4743450" y="2968625"/>
            <a:ext cx="138113" cy="1530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17F2C33-12D3-1340-96FD-D17991B4362D}" type="slidenum">
              <a:rPr lang="en-AU"/>
              <a:pPr>
                <a:defRPr/>
              </a:pPr>
              <a:t>7</a:t>
            </a:fld>
            <a:endParaRPr lang="en-AU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Logic Design Basics</a:t>
            </a:r>
            <a:endParaRPr lang="en-AU" smtClean="0">
              <a:cs typeface="+mj-cs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 rot="5400000">
            <a:off x="7287419" y="1489869"/>
            <a:ext cx="3346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folHlink"/>
                </a:solidFill>
                <a:cs typeface="+mn-cs"/>
              </a:rPr>
              <a:t>§4.2 Logic Design Conventions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Information encoded in binary</a:t>
            </a:r>
          </a:p>
          <a:p>
            <a:pPr lvl="1" eaLnBrk="1" hangingPunct="1">
              <a:defRPr/>
            </a:pPr>
            <a:r>
              <a:rPr lang="en-US" smtClean="0"/>
              <a:t>Low voltage = 0, High voltage = 1</a:t>
            </a:r>
          </a:p>
          <a:p>
            <a:pPr lvl="1" eaLnBrk="1" hangingPunct="1">
              <a:defRPr/>
            </a:pPr>
            <a:r>
              <a:rPr lang="en-US" smtClean="0"/>
              <a:t>One wire per bit</a:t>
            </a:r>
          </a:p>
          <a:p>
            <a:pPr lvl="1" eaLnBrk="1" hangingPunct="1">
              <a:defRPr/>
            </a:pPr>
            <a:r>
              <a:rPr lang="en-US" smtClean="0"/>
              <a:t>Multi-bit data encoded on multi-wire buses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Combinational element</a:t>
            </a:r>
          </a:p>
          <a:p>
            <a:pPr lvl="1" eaLnBrk="1" hangingPunct="1">
              <a:defRPr/>
            </a:pPr>
            <a:r>
              <a:rPr lang="en-US" smtClean="0"/>
              <a:t>Operate on data</a:t>
            </a:r>
          </a:p>
          <a:p>
            <a:pPr lvl="1" eaLnBrk="1" hangingPunct="1">
              <a:defRPr/>
            </a:pPr>
            <a:r>
              <a:rPr lang="en-US" smtClean="0"/>
              <a:t>Output is a function of input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State (sequential) elements</a:t>
            </a:r>
          </a:p>
          <a:p>
            <a:pPr lvl="1" eaLnBrk="1" hangingPunct="1">
              <a:defRPr/>
            </a:pPr>
            <a:r>
              <a:rPr lang="en-US" smtClean="0"/>
              <a:t>Store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52D2E8F-66AB-934C-8EB7-1B05A1F3A9AB}" type="slidenum">
              <a:rPr lang="en-AU" altLang="en-US" sz="1400"/>
              <a:pPr/>
              <a:t>70</a:t>
            </a:fld>
            <a:endParaRPr lang="en-AU" altLang="en-US" sz="14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Detecting the Need to Forward</a:t>
            </a:r>
            <a:endParaRPr lang="en-AU" altLang="en-US" sz="400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341438"/>
            <a:ext cx="7772400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Pass register numbers along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e.g., ID/EX.RegisterRs = register number for Rs sitting in ID/EX pipeline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ALU operand register numbers in EX stage are given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ID/EX.RegisterRs, ID/EX.RegisterRt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Data hazards when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1a.</a:t>
            </a:r>
            <a:r>
              <a:rPr lang="en-US" altLang="en-US" sz="2400"/>
              <a:t> EX/MEM.RegisterRd = ID/EX.RegisterRs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1b.</a:t>
            </a:r>
            <a:r>
              <a:rPr lang="en-US" altLang="en-US" sz="2400"/>
              <a:t> EX/MEM.RegisterRd = ID/EX.RegisterRt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2a.</a:t>
            </a:r>
            <a:r>
              <a:rPr lang="en-US" altLang="en-US" sz="2400"/>
              <a:t> MEM/WB.RegisterRd = ID/EX.RegisterRs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2b.</a:t>
            </a:r>
            <a:r>
              <a:rPr lang="en-US" altLang="en-US" sz="2400"/>
              <a:t> MEM/WB.RegisterRd = ID/EX.RegisterRt</a:t>
            </a:r>
            <a:endParaRPr lang="en-AU" altLang="en-US" sz="2400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7723188" y="4111625"/>
            <a:ext cx="124142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Fwd from</a:t>
            </a:r>
            <a:br>
              <a:rPr lang="en-US" altLang="en-US"/>
            </a:br>
            <a:r>
              <a:rPr lang="en-US" altLang="en-US"/>
              <a:t>EX/MEM</a:t>
            </a:r>
            <a:br>
              <a:rPr lang="en-US" altLang="en-US"/>
            </a:br>
            <a:r>
              <a:rPr lang="en-US" altLang="en-US"/>
              <a:t>pipeline reg</a:t>
            </a:r>
            <a:endParaRPr lang="en-AU" altLang="en-US"/>
          </a:p>
        </p:txBody>
      </p:sp>
      <p:sp>
        <p:nvSpPr>
          <p:cNvPr id="72710" name="AutoShape 5"/>
          <p:cNvSpPr>
            <a:spLocks/>
          </p:cNvSpPr>
          <p:nvPr/>
        </p:nvSpPr>
        <p:spPr bwMode="auto">
          <a:xfrm>
            <a:off x="7473950" y="4129088"/>
            <a:ext cx="166688" cy="849312"/>
          </a:xfrm>
          <a:prstGeom prst="rightBrace">
            <a:avLst>
              <a:gd name="adj1" fmla="val 42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1" name="AutoShape 6"/>
          <p:cNvSpPr>
            <a:spLocks/>
          </p:cNvSpPr>
          <p:nvPr/>
        </p:nvSpPr>
        <p:spPr bwMode="auto">
          <a:xfrm>
            <a:off x="7473950" y="5033963"/>
            <a:ext cx="166688" cy="849312"/>
          </a:xfrm>
          <a:prstGeom prst="rightBrace">
            <a:avLst>
              <a:gd name="adj1" fmla="val 42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7723188" y="5105400"/>
            <a:ext cx="124142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Fwd from</a:t>
            </a:r>
            <a:br>
              <a:rPr lang="en-US" altLang="en-US"/>
            </a:br>
            <a:r>
              <a:rPr lang="en-US" altLang="en-US"/>
              <a:t>MEM/WB</a:t>
            </a:r>
            <a:br>
              <a:rPr lang="en-US" altLang="en-US"/>
            </a:br>
            <a:r>
              <a:rPr lang="en-US" altLang="en-US"/>
              <a:t>pipeline reg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88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0D6C487-20EA-A74E-AB98-60B7B1A66225}" type="slidenum">
              <a:rPr lang="en-AU" altLang="en-US" sz="1400"/>
              <a:pPr/>
              <a:t>71</a:t>
            </a:fld>
            <a:endParaRPr lang="en-AU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Detecting the Need to Forward</a:t>
            </a:r>
            <a:endParaRPr lang="en-AU" altLang="en-US" sz="400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 only if forwarding instruction will write to a register!</a:t>
            </a:r>
          </a:p>
          <a:p>
            <a:pPr lvl="1" eaLnBrk="1" hangingPunct="1"/>
            <a:r>
              <a:rPr lang="en-US" altLang="en-US"/>
              <a:t>EX/MEM.RegWrite, MEM/WB.RegWrite</a:t>
            </a:r>
          </a:p>
          <a:p>
            <a:pPr eaLnBrk="1" hangingPunct="1"/>
            <a:r>
              <a:rPr lang="en-US" altLang="en-US"/>
              <a:t>And only if Rd for that instruction is not $zero</a:t>
            </a:r>
          </a:p>
          <a:p>
            <a:pPr lvl="1" eaLnBrk="1" hangingPunct="1"/>
            <a:r>
              <a:rPr lang="en-US" altLang="en-US"/>
              <a:t>EX/MEM.RegisterRd ≠ 0,</a:t>
            </a:r>
            <a:br>
              <a:rPr lang="en-US" altLang="en-US"/>
            </a:br>
            <a:r>
              <a:rPr lang="en-US" altLang="en-US"/>
              <a:t>MEM/WB.RegisterRd ≠ 0</a:t>
            </a:r>
          </a:p>
        </p:txBody>
      </p:sp>
    </p:spTree>
    <p:extLst>
      <p:ext uri="{BB962C8B-B14F-4D97-AF65-F5344CB8AC3E}">
        <p14:creationId xmlns:p14="http://schemas.microsoft.com/office/powerpoint/2010/main" val="14038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6421F5D-281B-9D4D-9466-B404598479F0}" type="slidenum">
              <a:rPr lang="en-AU" altLang="en-US" sz="1400"/>
              <a:pPr/>
              <a:t>72</a:t>
            </a:fld>
            <a:endParaRPr lang="en-AU" altLang="en-US" sz="1400"/>
          </a:p>
        </p:txBody>
      </p:sp>
      <p:pic>
        <p:nvPicPr>
          <p:cNvPr id="74755" name="Picture 6" descr="f04-54-P374493-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18287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Forwarding Paths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49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93F3F44-8B30-8849-9895-98BC403CD897}" type="slidenum">
              <a:rPr lang="en-AU" altLang="en-US" sz="1400"/>
              <a:pPr/>
              <a:t>73</a:t>
            </a:fld>
            <a:endParaRPr lang="en-AU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Forwarding Conditions</a:t>
            </a:r>
            <a:endParaRPr lang="en-AU" altLang="en-US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EX hazard</a:t>
            </a:r>
            <a:endParaRPr lang="en-AU" altLang="en-US" sz="2400"/>
          </a:p>
          <a:p>
            <a:pPr lvl="1" eaLnBrk="1" hangingPunct="1"/>
            <a:r>
              <a:rPr lang="en-AU" altLang="en-US" sz="2000"/>
              <a:t>if (EX/MEM.RegWrite and (EX/MEM.RegisterRd ≠ 0)</a:t>
            </a:r>
            <a:br>
              <a:rPr lang="en-AU" altLang="en-US" sz="2000"/>
            </a:br>
            <a:r>
              <a:rPr lang="en-AU" altLang="en-US" sz="2000"/>
              <a:t>    and (EX/MEM.RegisterRd = ID/EX.RegisterRs))</a:t>
            </a:r>
            <a:br>
              <a:rPr lang="en-AU" altLang="en-US" sz="2000"/>
            </a:br>
            <a:r>
              <a:rPr lang="en-AU" altLang="en-US" sz="2000"/>
              <a:t>  </a:t>
            </a:r>
            <a:r>
              <a:rPr lang="en-AU" altLang="en-US" sz="2000">
                <a:solidFill>
                  <a:schemeClr val="hlink"/>
                </a:solidFill>
              </a:rPr>
              <a:t>ForwardA = 10</a:t>
            </a:r>
          </a:p>
          <a:p>
            <a:pPr lvl="1" eaLnBrk="1" hangingPunct="1"/>
            <a:r>
              <a:rPr lang="en-AU" altLang="en-US" sz="2000"/>
              <a:t>if (EX/MEM.RegWrite and (EX/MEM.RegisterRd ≠ 0)</a:t>
            </a:r>
            <a:br>
              <a:rPr lang="en-AU" altLang="en-US" sz="2000"/>
            </a:br>
            <a:r>
              <a:rPr lang="en-AU" altLang="en-US" sz="2000"/>
              <a:t>    and (EX/MEM.RegisterRd = ID/EX.RegisterRt))</a:t>
            </a:r>
            <a:br>
              <a:rPr lang="en-AU" altLang="en-US" sz="2000"/>
            </a:br>
            <a:r>
              <a:rPr lang="en-AU" altLang="en-US" sz="2000"/>
              <a:t>  </a:t>
            </a:r>
            <a:r>
              <a:rPr lang="en-AU" altLang="en-US" sz="2000">
                <a:solidFill>
                  <a:schemeClr val="hlink"/>
                </a:solidFill>
              </a:rPr>
              <a:t>ForwardB = 10</a:t>
            </a:r>
          </a:p>
          <a:p>
            <a:pPr eaLnBrk="1" hangingPunct="1"/>
            <a:r>
              <a:rPr lang="en-US" altLang="en-US" sz="2400"/>
              <a:t>MEM hazard</a:t>
            </a:r>
          </a:p>
          <a:p>
            <a:pPr lvl="1" eaLnBrk="1" hangingPunct="1"/>
            <a:r>
              <a:rPr lang="en-AU" altLang="en-US" sz="2000"/>
              <a:t>if (MEM/WB.RegWrite and (MEM/WB.RegisterRd ≠ 0)</a:t>
            </a:r>
            <a:br>
              <a:rPr lang="en-AU" altLang="en-US" sz="2000"/>
            </a:br>
            <a:r>
              <a:rPr lang="en-AU" altLang="en-US" sz="2000"/>
              <a:t>    and (MEM/WB.RegisterRd = ID/EX.RegisterRs))</a:t>
            </a:r>
            <a:br>
              <a:rPr lang="en-AU" altLang="en-US" sz="2000"/>
            </a:br>
            <a:r>
              <a:rPr lang="en-AU" altLang="en-US" sz="2000"/>
              <a:t>  </a:t>
            </a:r>
            <a:r>
              <a:rPr lang="en-AU" altLang="en-US" sz="2000">
                <a:solidFill>
                  <a:schemeClr val="hlink"/>
                </a:solidFill>
              </a:rPr>
              <a:t>ForwardA = 01</a:t>
            </a:r>
          </a:p>
          <a:p>
            <a:pPr lvl="1" eaLnBrk="1" hangingPunct="1"/>
            <a:r>
              <a:rPr lang="en-AU" altLang="en-US" sz="2000"/>
              <a:t>if (MEM/WB.RegWrite and (MEM/WB.RegisterRd ≠ 0)</a:t>
            </a:r>
            <a:br>
              <a:rPr lang="en-AU" altLang="en-US" sz="2000"/>
            </a:br>
            <a:r>
              <a:rPr lang="en-AU" altLang="en-US" sz="2000"/>
              <a:t>    and (MEM/WB.RegisterRd = ID/EX.RegisterRt))</a:t>
            </a:r>
            <a:br>
              <a:rPr lang="en-AU" altLang="en-US" sz="2000"/>
            </a:br>
            <a:r>
              <a:rPr lang="en-AU" altLang="en-US" sz="2000"/>
              <a:t>  </a:t>
            </a:r>
            <a:r>
              <a:rPr lang="en-AU" altLang="en-US" sz="2000">
                <a:solidFill>
                  <a:schemeClr val="hlink"/>
                </a:solidFill>
              </a:rPr>
              <a:t>ForwardB = 01</a:t>
            </a:r>
          </a:p>
        </p:txBody>
      </p:sp>
    </p:spTree>
    <p:extLst>
      <p:ext uri="{BB962C8B-B14F-4D97-AF65-F5344CB8AC3E}">
        <p14:creationId xmlns:p14="http://schemas.microsoft.com/office/powerpoint/2010/main" val="20878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D419168-3B3F-C046-A3CF-EBB57750FC8E}" type="slidenum">
              <a:rPr lang="en-AU" altLang="en-US" sz="1400"/>
              <a:pPr/>
              <a:t>74</a:t>
            </a:fld>
            <a:endParaRPr lang="en-AU" altLang="en-US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Double Data Hazard</a:t>
            </a:r>
            <a:endParaRPr lang="en-AU" altLang="en-US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sequence: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>
                <a:latin typeface="Lucida Console" charset="0"/>
              </a:rPr>
              <a:t>	add </a:t>
            </a:r>
            <a:r>
              <a:rPr lang="en-US" altLang="en-US">
                <a:solidFill>
                  <a:schemeClr val="hlink"/>
                </a:solidFill>
                <a:latin typeface="Lucida Console" charset="0"/>
              </a:rPr>
              <a:t>$1</a:t>
            </a:r>
            <a:r>
              <a:rPr lang="en-US" altLang="en-US">
                <a:latin typeface="Lucida Console" charset="0"/>
              </a:rPr>
              <a:t>,$1,$2</a:t>
            </a:r>
            <a:br>
              <a:rPr lang="en-US" altLang="en-US">
                <a:latin typeface="Lucida Console" charset="0"/>
              </a:rPr>
            </a:br>
            <a:r>
              <a:rPr lang="en-US" altLang="en-US">
                <a:latin typeface="Lucida Console" charset="0"/>
              </a:rPr>
              <a:t>add </a:t>
            </a:r>
            <a:r>
              <a:rPr lang="en-US" altLang="en-US">
                <a:solidFill>
                  <a:schemeClr val="hlink"/>
                </a:solidFill>
                <a:latin typeface="Lucida Console" charset="0"/>
              </a:rPr>
              <a:t>$1</a:t>
            </a:r>
            <a:r>
              <a:rPr lang="en-US" altLang="en-US">
                <a:latin typeface="Lucida Console" charset="0"/>
              </a:rPr>
              <a:t>,</a:t>
            </a:r>
            <a:r>
              <a:rPr lang="en-US" altLang="en-US">
                <a:solidFill>
                  <a:schemeClr val="hlink"/>
                </a:solidFill>
                <a:latin typeface="Lucida Console" charset="0"/>
              </a:rPr>
              <a:t>$1</a:t>
            </a:r>
            <a:r>
              <a:rPr lang="en-US" altLang="en-US">
                <a:latin typeface="Lucida Console" charset="0"/>
              </a:rPr>
              <a:t>,$3</a:t>
            </a:r>
            <a:br>
              <a:rPr lang="en-US" altLang="en-US">
                <a:latin typeface="Lucida Console" charset="0"/>
              </a:rPr>
            </a:br>
            <a:r>
              <a:rPr lang="en-US" altLang="en-US">
                <a:latin typeface="Lucida Console" charset="0"/>
              </a:rPr>
              <a:t>add $1,</a:t>
            </a:r>
            <a:r>
              <a:rPr lang="en-US" altLang="en-US">
                <a:solidFill>
                  <a:schemeClr val="hlink"/>
                </a:solidFill>
                <a:latin typeface="Lucida Console" charset="0"/>
              </a:rPr>
              <a:t>$1</a:t>
            </a:r>
            <a:r>
              <a:rPr lang="en-US" altLang="en-US">
                <a:latin typeface="Lucida Console" charset="0"/>
              </a:rPr>
              <a:t>,$4</a:t>
            </a:r>
          </a:p>
          <a:p>
            <a:pPr eaLnBrk="1" hangingPunct="1"/>
            <a:r>
              <a:rPr lang="en-US" altLang="en-US"/>
              <a:t>Both hazards occur</a:t>
            </a:r>
          </a:p>
          <a:p>
            <a:pPr lvl="1" eaLnBrk="1" hangingPunct="1"/>
            <a:r>
              <a:rPr lang="en-US" altLang="en-US"/>
              <a:t>Want to use the most recent</a:t>
            </a:r>
          </a:p>
          <a:p>
            <a:pPr eaLnBrk="1" hangingPunct="1"/>
            <a:r>
              <a:rPr lang="en-US" altLang="en-US"/>
              <a:t>Revise MEM hazard condition</a:t>
            </a:r>
          </a:p>
          <a:p>
            <a:pPr lvl="1" eaLnBrk="1" hangingPunct="1"/>
            <a:r>
              <a:rPr lang="en-US" altLang="en-US"/>
              <a:t>Only fwd if EX hazard condition isn’t true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55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B58C802-6509-FB44-A915-C3AA5142AA7A}" type="slidenum">
              <a:rPr lang="en-AU" altLang="en-US" sz="1400"/>
              <a:pPr/>
              <a:t>75</a:t>
            </a:fld>
            <a:endParaRPr lang="en-AU" altLang="en-US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Revised Forwarding Condition</a:t>
            </a:r>
            <a:endParaRPr lang="en-AU" altLang="en-US" sz="400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/>
              <a:t>MEM hazard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2000"/>
              <a:t>if (MEM/WB.RegWrite and (MEM/WB.RegisterRd ≠ 0)</a:t>
            </a:r>
            <a:br>
              <a:rPr lang="en-AU" altLang="en-US" sz="2000"/>
            </a:br>
            <a:r>
              <a:rPr lang="en-AU" altLang="en-US" sz="2000"/>
              <a:t>    </a:t>
            </a:r>
            <a:r>
              <a:rPr lang="en-AU" altLang="en-US" sz="2000">
                <a:solidFill>
                  <a:schemeClr val="hlink"/>
                </a:solidFill>
              </a:rPr>
              <a:t>and not (EX/MEM.RegWrite and (EX/MEM.RegisterRd ≠ 0)</a:t>
            </a:r>
            <a:br>
              <a:rPr lang="en-AU" altLang="en-US" sz="2000">
                <a:solidFill>
                  <a:schemeClr val="hlink"/>
                </a:solidFill>
              </a:rPr>
            </a:br>
            <a:r>
              <a:rPr lang="en-AU" altLang="en-US" sz="2000">
                <a:solidFill>
                  <a:schemeClr val="hlink"/>
                </a:solidFill>
              </a:rPr>
              <a:t>                 and (EX/MEM.RegisterRd = ID/EX.RegisterRs))</a:t>
            </a:r>
            <a:r>
              <a:rPr lang="en-AU" altLang="en-US" sz="2000"/>
              <a:t/>
            </a:r>
            <a:br>
              <a:rPr lang="en-AU" altLang="en-US" sz="2000"/>
            </a:br>
            <a:r>
              <a:rPr lang="en-AU" altLang="en-US" sz="2000"/>
              <a:t>    and (MEM/WB.RegisterRd = ID/EX.RegisterRs))</a:t>
            </a:r>
            <a:br>
              <a:rPr lang="en-AU" altLang="en-US" sz="2000"/>
            </a:br>
            <a:r>
              <a:rPr lang="en-AU" altLang="en-US" sz="2000"/>
              <a:t>  ForwardA = 01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2000"/>
              <a:t>if (MEM/WB.RegWrite and (MEM/WB.RegisterRd ≠ 0)</a:t>
            </a:r>
            <a:br>
              <a:rPr lang="en-AU" altLang="en-US" sz="2000"/>
            </a:br>
            <a:r>
              <a:rPr lang="en-AU" altLang="en-US" sz="2000"/>
              <a:t>    </a:t>
            </a:r>
            <a:r>
              <a:rPr lang="en-AU" altLang="en-US" sz="2000">
                <a:solidFill>
                  <a:schemeClr val="hlink"/>
                </a:solidFill>
              </a:rPr>
              <a:t>and not (EX/MEM.RegWrite and (EX/MEM.RegisterRd ≠ 0)</a:t>
            </a:r>
            <a:br>
              <a:rPr lang="en-AU" altLang="en-US" sz="2000">
                <a:solidFill>
                  <a:schemeClr val="hlink"/>
                </a:solidFill>
              </a:rPr>
            </a:br>
            <a:r>
              <a:rPr lang="en-AU" altLang="en-US" sz="2000">
                <a:solidFill>
                  <a:schemeClr val="hlink"/>
                </a:solidFill>
              </a:rPr>
              <a:t>                 and (EX/MEM.RegisterRd = ID/EX.RegisterRt))</a:t>
            </a:r>
            <a:r>
              <a:rPr lang="en-AU" altLang="en-US" sz="2000"/>
              <a:t/>
            </a:r>
            <a:br>
              <a:rPr lang="en-AU" altLang="en-US" sz="2000"/>
            </a:br>
            <a:r>
              <a:rPr lang="en-AU" altLang="en-US" sz="2000"/>
              <a:t>    and (MEM/WB.RegisterRd = ID/EX.RegisterRt))</a:t>
            </a:r>
            <a:br>
              <a:rPr lang="en-AU" altLang="en-US" sz="2000"/>
            </a:br>
            <a:r>
              <a:rPr lang="en-AU" altLang="en-US" sz="2000"/>
              <a:t>  ForwardB = 01</a:t>
            </a:r>
          </a:p>
        </p:txBody>
      </p:sp>
    </p:spTree>
    <p:extLst>
      <p:ext uri="{BB962C8B-B14F-4D97-AF65-F5344CB8AC3E}">
        <p14:creationId xmlns:p14="http://schemas.microsoft.com/office/powerpoint/2010/main" val="3280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8D33AC2-6615-2343-A559-FAD460B6364C}" type="slidenum">
              <a:rPr lang="en-AU" altLang="en-US" sz="1400"/>
              <a:pPr/>
              <a:t>76</a:t>
            </a:fld>
            <a:endParaRPr lang="en-AU" altLang="en-US" sz="1400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323850" y="1773238"/>
            <a:ext cx="360363" cy="187166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8852" name="Picture 6" descr="f04-56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487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Datapath with Forwarding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20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6A4455C-E2E6-A044-A7E6-95DD3BCCAB5E}" type="slidenum">
              <a:rPr lang="en-AU" altLang="en-US" sz="1400"/>
              <a:pPr/>
              <a:t>77</a:t>
            </a:fld>
            <a:endParaRPr lang="en-AU" altLang="en-US" sz="1400"/>
          </a:p>
        </p:txBody>
      </p:sp>
      <p:pic>
        <p:nvPicPr>
          <p:cNvPr id="79875" name="Picture 8" descr="f04-58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6200"/>
            <a:ext cx="6834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Load-Use Data Hazard</a:t>
            </a:r>
            <a:endParaRPr lang="en-AU" altLang="en-US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 rot="2714808">
            <a:off x="4352131" y="2715419"/>
            <a:ext cx="360363" cy="1069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9878" name="AutoShape 7"/>
          <p:cNvSpPr>
            <a:spLocks/>
          </p:cNvSpPr>
          <p:nvPr/>
        </p:nvSpPr>
        <p:spPr bwMode="auto">
          <a:xfrm>
            <a:off x="6953250" y="2593975"/>
            <a:ext cx="1579563" cy="690563"/>
          </a:xfrm>
          <a:prstGeom prst="borderCallout1">
            <a:avLst>
              <a:gd name="adj1" fmla="val 16551"/>
              <a:gd name="adj2" fmla="val -4824"/>
              <a:gd name="adj3" fmla="val 76324"/>
              <a:gd name="adj4" fmla="val -101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800"/>
              <a:t>Need to stall for one cycle</a:t>
            </a:r>
          </a:p>
        </p:txBody>
      </p:sp>
    </p:spTree>
    <p:extLst>
      <p:ext uri="{BB962C8B-B14F-4D97-AF65-F5344CB8AC3E}">
        <p14:creationId xmlns:p14="http://schemas.microsoft.com/office/powerpoint/2010/main" val="19971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493C171-7E7C-5B41-A323-8A2F56309A0A}" type="slidenum">
              <a:rPr lang="en-AU" altLang="en-US" sz="1400"/>
              <a:pPr/>
              <a:t>78</a:t>
            </a:fld>
            <a:endParaRPr lang="en-AU" altLang="en-US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Load-Use Hazard Detection</a:t>
            </a:r>
            <a:endParaRPr lang="en-AU" altLang="en-US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Check when using instruction is decoded in ID stage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ALU operand register numbers in ID stage are given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IF/ID.RegisterRs, IF/ID.RegisterRt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Load-use hazard when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ID/EX.MemRead and</a:t>
            </a:r>
            <a:br>
              <a:rPr lang="en-US" altLang="en-US"/>
            </a:br>
            <a:r>
              <a:rPr lang="en-US" altLang="en-US"/>
              <a:t>  ((ID/EX.RegisterRt = IF/ID.RegisterRs) or</a:t>
            </a:r>
            <a:br>
              <a:rPr lang="en-US" altLang="en-US"/>
            </a:br>
            <a:r>
              <a:rPr lang="en-US" altLang="en-US"/>
              <a:t>   (ID/EX.RegisterRt = IF/ID.RegisterRt))</a:t>
            </a:r>
            <a:endParaRPr lang="en-AU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detected, stall and insert bubble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11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FDFB0757-DD10-F64B-99C7-9F7A395486BC}" type="slidenum">
              <a:rPr lang="en-AU" altLang="en-US" sz="1400"/>
              <a:pPr/>
              <a:t>79</a:t>
            </a:fld>
            <a:endParaRPr lang="en-AU" alt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Stall the Pipeline</a:t>
            </a:r>
            <a:endParaRPr lang="en-AU" altLang="en-US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Force control values in ID/EX register</a:t>
            </a:r>
            <a:br>
              <a:rPr lang="en-US" altLang="en-US"/>
            </a:br>
            <a:r>
              <a:rPr lang="en-US" altLang="en-US"/>
              <a:t>to 0</a:t>
            </a:r>
          </a:p>
          <a:p>
            <a:pPr lvl="1" eaLnBrk="1" hangingPunct="1"/>
            <a:r>
              <a:rPr lang="en-US" altLang="en-US"/>
              <a:t>EX, MEM and WB do </a:t>
            </a:r>
            <a:r>
              <a:rPr lang="en-US" altLang="en-US">
                <a:latin typeface="Lucida Console" charset="0"/>
              </a:rPr>
              <a:t>nop</a:t>
            </a:r>
            <a:r>
              <a:rPr lang="en-US" altLang="en-US"/>
              <a:t> (no-operation)</a:t>
            </a:r>
            <a:endParaRPr lang="en-AU" altLang="en-US"/>
          </a:p>
          <a:p>
            <a:pPr eaLnBrk="1" hangingPunct="1"/>
            <a:r>
              <a:rPr lang="en-US" altLang="en-US"/>
              <a:t>Prevent update of PC and IF/ID register</a:t>
            </a:r>
          </a:p>
          <a:p>
            <a:pPr lvl="1" eaLnBrk="1" hangingPunct="1"/>
            <a:r>
              <a:rPr lang="en-US" altLang="en-US"/>
              <a:t>Using instruction is decoded again</a:t>
            </a:r>
          </a:p>
          <a:p>
            <a:pPr lvl="1" eaLnBrk="1" hangingPunct="1"/>
            <a:r>
              <a:rPr lang="en-US" altLang="en-US"/>
              <a:t>Following instruction is fetched again</a:t>
            </a:r>
          </a:p>
          <a:p>
            <a:pPr lvl="1" eaLnBrk="1" hangingPunct="1"/>
            <a:r>
              <a:rPr lang="en-US" altLang="en-US"/>
              <a:t>1-cycle stall allows MEM to read data for </a:t>
            </a:r>
            <a:r>
              <a:rPr lang="en-US" altLang="en-US">
                <a:latin typeface="Lucida Console" charset="0"/>
              </a:rPr>
              <a:t>lw</a:t>
            </a:r>
          </a:p>
          <a:p>
            <a:pPr lvl="2" eaLnBrk="1" hangingPunct="1"/>
            <a:r>
              <a:rPr lang="en-US" altLang="en-US"/>
              <a:t>Can subsequently forward to EX stage</a:t>
            </a:r>
          </a:p>
        </p:txBody>
      </p:sp>
    </p:spTree>
    <p:extLst>
      <p:ext uri="{BB962C8B-B14F-4D97-AF65-F5344CB8AC3E}">
        <p14:creationId xmlns:p14="http://schemas.microsoft.com/office/powerpoint/2010/main" val="15926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36003D5D-8363-F941-829F-1121C02FBFF6}" type="slidenum">
              <a:rPr lang="en-AU"/>
              <a:pPr>
                <a:defRPr/>
              </a:pPr>
              <a:t>8</a:t>
            </a:fld>
            <a:endParaRPr lang="en-AU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Combinational Elements</a:t>
            </a:r>
            <a:endParaRPr lang="en-AU" smtClean="0">
              <a:cs typeface="+mj-cs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310197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AND-gate</a:t>
            </a:r>
          </a:p>
          <a:p>
            <a:pPr lvl="1" eaLnBrk="1" hangingPunct="1">
              <a:defRPr/>
            </a:pPr>
            <a:r>
              <a:rPr lang="en-US" smtClean="0"/>
              <a:t>Y = A &amp; B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258888" y="2641600"/>
            <a:ext cx="1560512" cy="655638"/>
            <a:chOff x="249" y="2299"/>
            <a:chExt cx="983" cy="413"/>
          </a:xfrm>
        </p:grpSpPr>
        <p:grpSp>
          <p:nvGrpSpPr>
            <p:cNvPr id="19512" name="Group 5"/>
            <p:cNvGrpSpPr>
              <a:grpSpLocks/>
            </p:cNvGrpSpPr>
            <p:nvPr/>
          </p:nvGrpSpPr>
          <p:grpSpPr bwMode="auto">
            <a:xfrm>
              <a:off x="476" y="2387"/>
              <a:ext cx="544" cy="273"/>
              <a:chOff x="431" y="1888"/>
              <a:chExt cx="544" cy="273"/>
            </a:xfrm>
          </p:grpSpPr>
          <p:sp>
            <p:nvSpPr>
              <p:cNvPr id="271366" name="Arc 6"/>
              <p:cNvSpPr>
                <a:spLocks/>
              </p:cNvSpPr>
              <p:nvPr/>
            </p:nvSpPr>
            <p:spPr bwMode="auto">
              <a:xfrm>
                <a:off x="701" y="1889"/>
                <a:ext cx="139" cy="272"/>
              </a:xfrm>
              <a:custGeom>
                <a:avLst/>
                <a:gdLst>
                  <a:gd name="G0" fmla="+- 480 0 0"/>
                  <a:gd name="G1" fmla="+- 21600 0 0"/>
                  <a:gd name="G2" fmla="+- 21600 0 0"/>
                  <a:gd name="T0" fmla="*/ 480 w 22080"/>
                  <a:gd name="T1" fmla="*/ 0 h 43200"/>
                  <a:gd name="T2" fmla="*/ 0 w 22080"/>
                  <a:gd name="T3" fmla="*/ 43195 h 43200"/>
                  <a:gd name="T4" fmla="*/ 480 w 2208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80" h="43200" fill="none" extrusionOk="0">
                    <a:moveTo>
                      <a:pt x="480" y="-1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199"/>
                      <a:pt x="159" y="43198"/>
                      <a:pt x="0" y="43194"/>
                    </a:cubicBezTo>
                  </a:path>
                  <a:path w="22080" h="43200" stroke="0" extrusionOk="0">
                    <a:moveTo>
                      <a:pt x="480" y="-1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199"/>
                      <a:pt x="159" y="43198"/>
                      <a:pt x="0" y="43194"/>
                    </a:cubicBezTo>
                    <a:lnTo>
                      <a:pt x="48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367" name="Line 7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368" name="Line 8"/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369" name="Line 9"/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370" name="Line 10"/>
              <p:cNvSpPr>
                <a:spLocks noChangeShapeType="1"/>
              </p:cNvSpPr>
              <p:nvPr/>
            </p:nvSpPr>
            <p:spPr bwMode="auto">
              <a:xfrm>
                <a:off x="431" y="193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371" name="Line 11"/>
              <p:cNvSpPr>
                <a:spLocks noChangeShapeType="1"/>
              </p:cNvSpPr>
              <p:nvPr/>
            </p:nvSpPr>
            <p:spPr bwMode="auto">
              <a:xfrm>
                <a:off x="431" y="211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1372" name="Line 12"/>
              <p:cNvSpPr>
                <a:spLocks noChangeShapeType="1"/>
              </p:cNvSpPr>
              <p:nvPr/>
            </p:nvSpPr>
            <p:spPr bwMode="auto">
              <a:xfrm>
                <a:off x="839" y="202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1373" name="Text Box 13"/>
            <p:cNvSpPr txBox="1">
              <a:spLocks noChangeArrowheads="1"/>
            </p:cNvSpPr>
            <p:nvPr/>
          </p:nvSpPr>
          <p:spPr bwMode="auto">
            <a:xfrm>
              <a:off x="249" y="229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A</a:t>
              </a:r>
              <a:endParaRPr lang="en-AU" sz="1800">
                <a:cs typeface="+mn-cs"/>
              </a:endParaRPr>
            </a:p>
          </p:txBody>
        </p:sp>
        <p:sp>
          <p:nvSpPr>
            <p:cNvPr id="271374" name="Text Box 14"/>
            <p:cNvSpPr txBox="1">
              <a:spLocks noChangeArrowheads="1"/>
            </p:cNvSpPr>
            <p:nvPr/>
          </p:nvSpPr>
          <p:spPr bwMode="auto">
            <a:xfrm>
              <a:off x="249" y="248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B</a:t>
              </a:r>
              <a:endParaRPr lang="en-AU" sz="1800">
                <a:cs typeface="+mn-cs"/>
              </a:endParaRPr>
            </a:p>
          </p:txBody>
        </p:sp>
        <p:sp>
          <p:nvSpPr>
            <p:cNvPr id="271375" name="Text Box 15"/>
            <p:cNvSpPr txBox="1">
              <a:spLocks noChangeArrowheads="1"/>
            </p:cNvSpPr>
            <p:nvPr/>
          </p:nvSpPr>
          <p:spPr bwMode="auto">
            <a:xfrm>
              <a:off x="1020" y="239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Y</a:t>
              </a:r>
              <a:endParaRPr lang="en-AU" sz="1800">
                <a:cs typeface="+mn-cs"/>
              </a:endParaRPr>
            </a:p>
          </p:txBody>
        </p:sp>
      </p:grpSp>
      <p:grpSp>
        <p:nvGrpSpPr>
          <p:cNvPr id="19461" name="Group 16"/>
          <p:cNvGrpSpPr>
            <a:grpSpLocks/>
          </p:cNvGrpSpPr>
          <p:nvPr/>
        </p:nvGrpSpPr>
        <p:grpSpPr bwMode="auto">
          <a:xfrm>
            <a:off x="1547813" y="4868863"/>
            <a:ext cx="1416050" cy="1308100"/>
            <a:chOff x="113" y="2840"/>
            <a:chExt cx="892" cy="824"/>
          </a:xfrm>
        </p:grpSpPr>
        <p:sp>
          <p:nvSpPr>
            <p:cNvPr id="271377" name="Line 17"/>
            <p:cNvSpPr>
              <a:spLocks noChangeShapeType="1"/>
            </p:cNvSpPr>
            <p:nvPr/>
          </p:nvSpPr>
          <p:spPr bwMode="auto">
            <a:xfrm>
              <a:off x="340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78" name="Line 18"/>
            <p:cNvSpPr>
              <a:spLocks noChangeShapeType="1"/>
            </p:cNvSpPr>
            <p:nvPr/>
          </p:nvSpPr>
          <p:spPr bwMode="auto">
            <a:xfrm>
              <a:off x="340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79" name="Line 19"/>
            <p:cNvSpPr>
              <a:spLocks noChangeShapeType="1"/>
            </p:cNvSpPr>
            <p:nvPr/>
          </p:nvSpPr>
          <p:spPr bwMode="auto">
            <a:xfrm>
              <a:off x="657" y="306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0" name="Text Box 20"/>
            <p:cNvSpPr txBox="1">
              <a:spLocks noChangeArrowheads="1"/>
            </p:cNvSpPr>
            <p:nvPr/>
          </p:nvSpPr>
          <p:spPr bwMode="auto">
            <a:xfrm>
              <a:off x="113" y="284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I0</a:t>
              </a:r>
              <a:endParaRPr lang="en-AU" sz="1800">
                <a:cs typeface="+mn-cs"/>
              </a:endParaRPr>
            </a:p>
          </p:txBody>
        </p:sp>
        <p:sp>
          <p:nvSpPr>
            <p:cNvPr id="271381" name="Text Box 21"/>
            <p:cNvSpPr txBox="1">
              <a:spLocks noChangeArrowheads="1"/>
            </p:cNvSpPr>
            <p:nvPr/>
          </p:nvSpPr>
          <p:spPr bwMode="auto">
            <a:xfrm>
              <a:off x="113" y="302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I1</a:t>
              </a:r>
              <a:endParaRPr lang="en-AU" sz="1800">
                <a:cs typeface="+mn-cs"/>
              </a:endParaRPr>
            </a:p>
          </p:txBody>
        </p:sp>
        <p:sp>
          <p:nvSpPr>
            <p:cNvPr id="271382" name="Text Box 22"/>
            <p:cNvSpPr txBox="1">
              <a:spLocks noChangeArrowheads="1"/>
            </p:cNvSpPr>
            <p:nvPr/>
          </p:nvSpPr>
          <p:spPr bwMode="auto">
            <a:xfrm>
              <a:off x="793" y="293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Y</a:t>
              </a:r>
              <a:endParaRPr lang="en-AU" sz="1800">
                <a:cs typeface="+mn-cs"/>
              </a:endParaRPr>
            </a:p>
          </p:txBody>
        </p:sp>
        <p:sp>
          <p:nvSpPr>
            <p:cNvPr id="271383" name="Line 23"/>
            <p:cNvSpPr>
              <a:spLocks noChangeShapeType="1"/>
            </p:cNvSpPr>
            <p:nvPr/>
          </p:nvSpPr>
          <p:spPr bwMode="auto">
            <a:xfrm>
              <a:off x="476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4" name="Arc 24"/>
            <p:cNvSpPr>
              <a:spLocks/>
            </p:cNvSpPr>
            <p:nvPr/>
          </p:nvSpPr>
          <p:spPr bwMode="auto">
            <a:xfrm>
              <a:off x="567" y="2840"/>
              <a:ext cx="90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5" name="Arc 25"/>
            <p:cNvSpPr>
              <a:spLocks/>
            </p:cNvSpPr>
            <p:nvPr/>
          </p:nvSpPr>
          <p:spPr bwMode="auto">
            <a:xfrm flipH="1">
              <a:off x="476" y="2840"/>
              <a:ext cx="90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6" name="Arc 26"/>
            <p:cNvSpPr>
              <a:spLocks/>
            </p:cNvSpPr>
            <p:nvPr/>
          </p:nvSpPr>
          <p:spPr bwMode="auto">
            <a:xfrm flipV="1">
              <a:off x="567" y="3203"/>
              <a:ext cx="90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7" name="Arc 27"/>
            <p:cNvSpPr>
              <a:spLocks/>
            </p:cNvSpPr>
            <p:nvPr/>
          </p:nvSpPr>
          <p:spPr bwMode="auto">
            <a:xfrm flipH="1" flipV="1">
              <a:off x="476" y="3203"/>
              <a:ext cx="90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8" name="Line 28"/>
            <p:cNvSpPr>
              <a:spLocks noChangeShapeType="1"/>
            </p:cNvSpPr>
            <p:nvPr/>
          </p:nvSpPr>
          <p:spPr bwMode="auto">
            <a:xfrm>
              <a:off x="657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89" name="Text Box 29"/>
            <p:cNvSpPr txBox="1">
              <a:spLocks noChangeArrowheads="1"/>
            </p:cNvSpPr>
            <p:nvPr/>
          </p:nvSpPr>
          <p:spPr bwMode="auto">
            <a:xfrm>
              <a:off x="476" y="2840"/>
              <a:ext cx="18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36000" rIns="0" bIns="0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M</a:t>
              </a:r>
              <a:br>
                <a:rPr lang="en-US" sz="1400">
                  <a:cs typeface="+mn-cs"/>
                </a:rPr>
              </a:br>
              <a:r>
                <a:rPr lang="en-US" sz="1400">
                  <a:cs typeface="+mn-cs"/>
                </a:rPr>
                <a:t>u</a:t>
              </a:r>
              <a:br>
                <a:rPr lang="en-US" sz="1400">
                  <a:cs typeface="+mn-cs"/>
                </a:rPr>
              </a:br>
              <a:r>
                <a:rPr lang="en-US" sz="1400">
                  <a:cs typeface="+mn-cs"/>
                </a:rPr>
                <a:t>x</a:t>
              </a:r>
              <a:endParaRPr lang="en-AU" sz="1400">
                <a:cs typeface="+mn-cs"/>
              </a:endParaRPr>
            </a:p>
          </p:txBody>
        </p:sp>
        <p:sp>
          <p:nvSpPr>
            <p:cNvPr id="271390" name="Line 30"/>
            <p:cNvSpPr>
              <a:spLocks noChangeShapeType="1"/>
            </p:cNvSpPr>
            <p:nvPr/>
          </p:nvSpPr>
          <p:spPr bwMode="auto">
            <a:xfrm flipV="1">
              <a:off x="567" y="329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91" name="Text Box 31"/>
            <p:cNvSpPr txBox="1">
              <a:spLocks noChangeArrowheads="1"/>
            </p:cNvSpPr>
            <p:nvPr/>
          </p:nvSpPr>
          <p:spPr bwMode="auto">
            <a:xfrm>
              <a:off x="461" y="343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S</a:t>
              </a:r>
              <a:endParaRPr lang="en-AU" sz="1800">
                <a:cs typeface="+mn-cs"/>
              </a:endParaRPr>
            </a:p>
          </p:txBody>
        </p:sp>
      </p:grpSp>
      <p:sp>
        <p:nvSpPr>
          <p:cNvPr id="271392" name="Rectangle 32"/>
          <p:cNvSpPr>
            <a:spLocks noChangeArrowheads="1"/>
          </p:cNvSpPr>
          <p:nvPr/>
        </p:nvSpPr>
        <p:spPr bwMode="auto">
          <a:xfrm>
            <a:off x="684213" y="3644900"/>
            <a:ext cx="32400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>
                <a:cs typeface="+mn-cs"/>
              </a:rPr>
              <a:t>Multiplexer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800">
                <a:cs typeface="+mn-cs"/>
              </a:rPr>
              <a:t>Y = S ? I1 : I0</a:t>
            </a:r>
            <a:endParaRPr lang="en-AU" sz="2800">
              <a:cs typeface="+mn-cs"/>
            </a:endParaRPr>
          </a:p>
        </p:txBody>
      </p:sp>
      <p:grpSp>
        <p:nvGrpSpPr>
          <p:cNvPr id="19463" name="Group 33"/>
          <p:cNvGrpSpPr>
            <a:grpSpLocks/>
          </p:cNvGrpSpPr>
          <p:nvPr/>
        </p:nvGrpSpPr>
        <p:grpSpPr bwMode="auto">
          <a:xfrm>
            <a:off x="7092950" y="1484313"/>
            <a:ext cx="1604963" cy="1012825"/>
            <a:chOff x="1111" y="2659"/>
            <a:chExt cx="1011" cy="638"/>
          </a:xfrm>
        </p:grpSpPr>
        <p:sp>
          <p:nvSpPr>
            <p:cNvPr id="271394" name="Line 34"/>
            <p:cNvSpPr>
              <a:spLocks noChangeShapeType="1"/>
            </p:cNvSpPr>
            <p:nvPr/>
          </p:nvSpPr>
          <p:spPr bwMode="auto">
            <a:xfrm>
              <a:off x="1338" y="279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95" name="Line 35"/>
            <p:cNvSpPr>
              <a:spLocks noChangeShapeType="1"/>
            </p:cNvSpPr>
            <p:nvPr/>
          </p:nvSpPr>
          <p:spPr bwMode="auto">
            <a:xfrm>
              <a:off x="1338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96" name="Line 36"/>
            <p:cNvSpPr>
              <a:spLocks noChangeShapeType="1"/>
            </p:cNvSpPr>
            <p:nvPr/>
          </p:nvSpPr>
          <p:spPr bwMode="auto">
            <a:xfrm>
              <a:off x="1791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397" name="Text Box 37"/>
            <p:cNvSpPr txBox="1">
              <a:spLocks noChangeArrowheads="1"/>
            </p:cNvSpPr>
            <p:nvPr/>
          </p:nvSpPr>
          <p:spPr bwMode="auto">
            <a:xfrm>
              <a:off x="1111" y="266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A</a:t>
              </a:r>
              <a:endParaRPr lang="en-AU" sz="1800">
                <a:cs typeface="+mn-cs"/>
              </a:endParaRPr>
            </a:p>
          </p:txBody>
        </p:sp>
        <p:sp>
          <p:nvSpPr>
            <p:cNvPr id="271398" name="Text Box 38"/>
            <p:cNvSpPr txBox="1">
              <a:spLocks noChangeArrowheads="1"/>
            </p:cNvSpPr>
            <p:nvPr/>
          </p:nvSpPr>
          <p:spPr bwMode="auto">
            <a:xfrm>
              <a:off x="1111" y="306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B</a:t>
              </a:r>
              <a:endParaRPr lang="en-AU" sz="1800">
                <a:cs typeface="+mn-cs"/>
              </a:endParaRPr>
            </a:p>
          </p:txBody>
        </p:sp>
        <p:sp>
          <p:nvSpPr>
            <p:cNvPr id="271399" name="Text Box 39"/>
            <p:cNvSpPr txBox="1">
              <a:spLocks noChangeArrowheads="1"/>
            </p:cNvSpPr>
            <p:nvPr/>
          </p:nvSpPr>
          <p:spPr bwMode="auto">
            <a:xfrm>
              <a:off x="1910" y="284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Y</a:t>
              </a:r>
              <a:endParaRPr lang="en-AU" sz="1800">
                <a:cs typeface="+mn-cs"/>
              </a:endParaRPr>
            </a:p>
          </p:txBody>
        </p:sp>
        <p:sp>
          <p:nvSpPr>
            <p:cNvPr id="271400" name="Line 40"/>
            <p:cNvSpPr>
              <a:spLocks noChangeShapeType="1"/>
            </p:cNvSpPr>
            <p:nvPr/>
          </p:nvSpPr>
          <p:spPr bwMode="auto">
            <a:xfrm>
              <a:off x="1474" y="265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1" name="Line 41"/>
            <p:cNvSpPr>
              <a:spLocks noChangeShapeType="1"/>
            </p:cNvSpPr>
            <p:nvPr/>
          </p:nvSpPr>
          <p:spPr bwMode="auto">
            <a:xfrm>
              <a:off x="1474" y="3067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2" name="Line 42"/>
            <p:cNvSpPr>
              <a:spLocks noChangeShapeType="1"/>
            </p:cNvSpPr>
            <p:nvPr/>
          </p:nvSpPr>
          <p:spPr bwMode="auto">
            <a:xfrm>
              <a:off x="1474" y="2886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3" name="Line 43"/>
            <p:cNvSpPr>
              <a:spLocks noChangeShapeType="1"/>
            </p:cNvSpPr>
            <p:nvPr/>
          </p:nvSpPr>
          <p:spPr bwMode="auto">
            <a:xfrm flipH="1">
              <a:off x="1474" y="2976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4" name="Line 44"/>
            <p:cNvSpPr>
              <a:spLocks noChangeShapeType="1"/>
            </p:cNvSpPr>
            <p:nvPr/>
          </p:nvSpPr>
          <p:spPr bwMode="auto">
            <a:xfrm>
              <a:off x="1474" y="2659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5" name="Line 45"/>
            <p:cNvSpPr>
              <a:spLocks noChangeShapeType="1"/>
            </p:cNvSpPr>
            <p:nvPr/>
          </p:nvSpPr>
          <p:spPr bwMode="auto">
            <a:xfrm flipV="1">
              <a:off x="1474" y="3113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6" name="Line 46"/>
            <p:cNvSpPr>
              <a:spLocks noChangeShapeType="1"/>
            </p:cNvSpPr>
            <p:nvPr/>
          </p:nvSpPr>
          <p:spPr bwMode="auto">
            <a:xfrm>
              <a:off x="1791" y="2840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07" name="Text Box 47"/>
            <p:cNvSpPr txBox="1">
              <a:spLocks noChangeArrowheads="1"/>
            </p:cNvSpPr>
            <p:nvPr/>
          </p:nvSpPr>
          <p:spPr bwMode="auto">
            <a:xfrm>
              <a:off x="1620" y="2889"/>
              <a:ext cx="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+</a:t>
              </a:r>
              <a:endParaRPr lang="en-AU" sz="1800">
                <a:cs typeface="+mn-cs"/>
              </a:endParaRPr>
            </a:p>
          </p:txBody>
        </p:sp>
      </p:grpSp>
      <p:grpSp>
        <p:nvGrpSpPr>
          <p:cNvPr id="19464" name="Group 48"/>
          <p:cNvGrpSpPr>
            <a:grpSpLocks/>
          </p:cNvGrpSpPr>
          <p:nvPr/>
        </p:nvGrpSpPr>
        <p:grpSpPr bwMode="auto">
          <a:xfrm>
            <a:off x="5580063" y="4575175"/>
            <a:ext cx="1676400" cy="1595438"/>
            <a:chOff x="2699" y="2750"/>
            <a:chExt cx="1056" cy="1005"/>
          </a:xfrm>
        </p:grpSpPr>
        <p:sp>
          <p:nvSpPr>
            <p:cNvPr id="271409" name="Line 49"/>
            <p:cNvSpPr>
              <a:spLocks noChangeShapeType="1"/>
            </p:cNvSpPr>
            <p:nvPr/>
          </p:nvSpPr>
          <p:spPr bwMode="auto">
            <a:xfrm>
              <a:off x="2926" y="288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0" name="Line 50"/>
            <p:cNvSpPr>
              <a:spLocks noChangeShapeType="1"/>
            </p:cNvSpPr>
            <p:nvPr/>
          </p:nvSpPr>
          <p:spPr bwMode="auto">
            <a:xfrm>
              <a:off x="2926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1" name="Line 51"/>
            <p:cNvSpPr>
              <a:spLocks noChangeShapeType="1"/>
            </p:cNvSpPr>
            <p:nvPr/>
          </p:nvSpPr>
          <p:spPr bwMode="auto">
            <a:xfrm>
              <a:off x="3424" y="311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2" name="Text Box 52"/>
            <p:cNvSpPr txBox="1">
              <a:spLocks noChangeArrowheads="1"/>
            </p:cNvSpPr>
            <p:nvPr/>
          </p:nvSpPr>
          <p:spPr bwMode="auto">
            <a:xfrm>
              <a:off x="2699" y="275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A</a:t>
              </a:r>
              <a:endParaRPr lang="en-AU" sz="1800">
                <a:cs typeface="+mn-cs"/>
              </a:endParaRPr>
            </a:p>
          </p:txBody>
        </p:sp>
        <p:sp>
          <p:nvSpPr>
            <p:cNvPr id="271413" name="Text Box 53"/>
            <p:cNvSpPr txBox="1">
              <a:spLocks noChangeArrowheads="1"/>
            </p:cNvSpPr>
            <p:nvPr/>
          </p:nvSpPr>
          <p:spPr bwMode="auto">
            <a:xfrm>
              <a:off x="2699" y="324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B</a:t>
              </a:r>
              <a:endParaRPr lang="en-AU" sz="1800">
                <a:cs typeface="+mn-cs"/>
              </a:endParaRPr>
            </a:p>
          </p:txBody>
        </p:sp>
        <p:sp>
          <p:nvSpPr>
            <p:cNvPr id="271414" name="Text Box 54"/>
            <p:cNvSpPr txBox="1">
              <a:spLocks noChangeArrowheads="1"/>
            </p:cNvSpPr>
            <p:nvPr/>
          </p:nvSpPr>
          <p:spPr bwMode="auto">
            <a:xfrm>
              <a:off x="3543" y="297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Y</a:t>
              </a:r>
              <a:endParaRPr lang="en-AU" sz="1800">
                <a:cs typeface="+mn-cs"/>
              </a:endParaRPr>
            </a:p>
          </p:txBody>
        </p:sp>
        <p:sp>
          <p:nvSpPr>
            <p:cNvPr id="271415" name="Line 55"/>
            <p:cNvSpPr>
              <a:spLocks noChangeShapeType="1"/>
            </p:cNvSpPr>
            <p:nvPr/>
          </p:nvSpPr>
          <p:spPr bwMode="auto">
            <a:xfrm>
              <a:off x="3061" y="2750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6" name="Line 56"/>
            <p:cNvSpPr>
              <a:spLocks noChangeShapeType="1"/>
            </p:cNvSpPr>
            <p:nvPr/>
          </p:nvSpPr>
          <p:spPr bwMode="auto">
            <a:xfrm flipH="1">
              <a:off x="3061" y="3203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7" name="Line 57"/>
            <p:cNvSpPr>
              <a:spLocks noChangeShapeType="1"/>
            </p:cNvSpPr>
            <p:nvPr/>
          </p:nvSpPr>
          <p:spPr bwMode="auto">
            <a:xfrm>
              <a:off x="3062" y="3022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8" name="Line 58"/>
            <p:cNvSpPr>
              <a:spLocks noChangeShapeType="1"/>
            </p:cNvSpPr>
            <p:nvPr/>
          </p:nvSpPr>
          <p:spPr bwMode="auto">
            <a:xfrm flipH="1">
              <a:off x="3062" y="3112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19" name="Line 59"/>
            <p:cNvSpPr>
              <a:spLocks noChangeShapeType="1"/>
            </p:cNvSpPr>
            <p:nvPr/>
          </p:nvSpPr>
          <p:spPr bwMode="auto">
            <a:xfrm>
              <a:off x="3061" y="2750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20" name="Line 60"/>
            <p:cNvSpPr>
              <a:spLocks noChangeShapeType="1"/>
            </p:cNvSpPr>
            <p:nvPr/>
          </p:nvSpPr>
          <p:spPr bwMode="auto">
            <a:xfrm flipV="1">
              <a:off x="3061" y="3294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21" name="Line 61"/>
            <p:cNvSpPr>
              <a:spLocks noChangeShapeType="1"/>
            </p:cNvSpPr>
            <p:nvPr/>
          </p:nvSpPr>
          <p:spPr bwMode="auto">
            <a:xfrm>
              <a:off x="3424" y="2931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22" name="Text Box 62"/>
            <p:cNvSpPr txBox="1">
              <a:spLocks noChangeArrowheads="1"/>
            </p:cNvSpPr>
            <p:nvPr/>
          </p:nvSpPr>
          <p:spPr bwMode="auto">
            <a:xfrm>
              <a:off x="3152" y="3025"/>
              <a:ext cx="2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ALU</a:t>
              </a:r>
              <a:endParaRPr lang="en-AU" sz="1800">
                <a:cs typeface="+mn-cs"/>
              </a:endParaRPr>
            </a:p>
          </p:txBody>
        </p:sp>
        <p:sp>
          <p:nvSpPr>
            <p:cNvPr id="271423" name="Line 63"/>
            <p:cNvSpPr>
              <a:spLocks noChangeShapeType="1"/>
            </p:cNvSpPr>
            <p:nvPr/>
          </p:nvSpPr>
          <p:spPr bwMode="auto">
            <a:xfrm>
              <a:off x="3243" y="338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1424" name="Text Box 64"/>
            <p:cNvSpPr txBox="1">
              <a:spLocks noChangeArrowheads="1"/>
            </p:cNvSpPr>
            <p:nvPr/>
          </p:nvSpPr>
          <p:spPr bwMode="auto">
            <a:xfrm>
              <a:off x="3152" y="352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F</a:t>
              </a:r>
              <a:endParaRPr lang="en-AU" sz="1800">
                <a:cs typeface="+mn-cs"/>
              </a:endParaRPr>
            </a:p>
          </p:txBody>
        </p:sp>
      </p:grpSp>
      <p:sp>
        <p:nvSpPr>
          <p:cNvPr id="271425" name="Rectangle 65"/>
          <p:cNvSpPr>
            <a:spLocks noChangeArrowheads="1"/>
          </p:cNvSpPr>
          <p:nvPr/>
        </p:nvSpPr>
        <p:spPr bwMode="auto">
          <a:xfrm>
            <a:off x="4211638" y="1412875"/>
            <a:ext cx="3101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>
                <a:cs typeface="+mn-cs"/>
              </a:rPr>
              <a:t>Adder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800">
                <a:cs typeface="+mn-cs"/>
              </a:rPr>
              <a:t>Y = A + B</a:t>
            </a:r>
          </a:p>
        </p:txBody>
      </p:sp>
      <p:sp>
        <p:nvSpPr>
          <p:cNvPr id="271426" name="Rectangle 66"/>
          <p:cNvSpPr>
            <a:spLocks noChangeArrowheads="1"/>
          </p:cNvSpPr>
          <p:nvPr/>
        </p:nvSpPr>
        <p:spPr bwMode="auto">
          <a:xfrm>
            <a:off x="4211638" y="3284538"/>
            <a:ext cx="43195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>
                <a:cs typeface="+mn-cs"/>
              </a:rPr>
              <a:t>Arithmetic/Logic Unit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800">
                <a:cs typeface="+mn-cs"/>
              </a:rPr>
              <a:t>Y = F(A,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5B6E279-7354-2646-9E77-A60083DD46C5}" type="slidenum">
              <a:rPr lang="en-AU" altLang="en-US" sz="1400"/>
              <a:pPr/>
              <a:t>80</a:t>
            </a:fld>
            <a:endParaRPr lang="en-AU" altLang="en-US" sz="1400"/>
          </a:p>
        </p:txBody>
      </p:sp>
      <p:pic>
        <p:nvPicPr>
          <p:cNvPr id="82947" name="Picture 7" descr="f04-59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66838"/>
            <a:ext cx="75247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Stall/Bubble in the Pipeline</a:t>
            </a:r>
            <a:endParaRPr lang="en-AU" altLang="en-US"/>
          </a:p>
        </p:txBody>
      </p:sp>
      <p:sp>
        <p:nvSpPr>
          <p:cNvPr id="82949" name="AutoShape 6"/>
          <p:cNvSpPr>
            <a:spLocks/>
          </p:cNvSpPr>
          <p:nvPr/>
        </p:nvSpPr>
        <p:spPr bwMode="auto">
          <a:xfrm>
            <a:off x="7235825" y="3068638"/>
            <a:ext cx="1579563" cy="690562"/>
          </a:xfrm>
          <a:prstGeom prst="borderCallout1">
            <a:avLst>
              <a:gd name="adj1" fmla="val 16551"/>
              <a:gd name="adj2" fmla="val -4824"/>
              <a:gd name="adj3" fmla="val 73792"/>
              <a:gd name="adj4" fmla="val -6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800"/>
              <a:t>Stall inserted here</a:t>
            </a:r>
          </a:p>
        </p:txBody>
      </p:sp>
    </p:spTree>
    <p:extLst>
      <p:ext uri="{BB962C8B-B14F-4D97-AF65-F5344CB8AC3E}">
        <p14:creationId xmlns:p14="http://schemas.microsoft.com/office/powerpoint/2010/main" val="18452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154E0FF-D71C-8A45-B372-5D3CBAFB2D6C}" type="slidenum">
              <a:rPr lang="en-AU" altLang="en-US" sz="1400"/>
              <a:pPr/>
              <a:t>81</a:t>
            </a:fld>
            <a:endParaRPr lang="en-AU" altLang="en-US" sz="1400"/>
          </a:p>
        </p:txBody>
      </p:sp>
      <p:pic>
        <p:nvPicPr>
          <p:cNvPr id="83971" name="Picture 7" descr="f04-59-P374493-what-really-hap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9538"/>
            <a:ext cx="75977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Stall/Bubble in the Pipeline</a:t>
            </a:r>
            <a:endParaRPr lang="en-AU" altLang="en-US"/>
          </a:p>
        </p:txBody>
      </p:sp>
      <p:sp>
        <p:nvSpPr>
          <p:cNvPr id="83973" name="AutoShape 6"/>
          <p:cNvSpPr>
            <a:spLocks/>
          </p:cNvSpPr>
          <p:nvPr/>
        </p:nvSpPr>
        <p:spPr bwMode="auto">
          <a:xfrm>
            <a:off x="2051050" y="5949950"/>
            <a:ext cx="1579563" cy="690563"/>
          </a:xfrm>
          <a:prstGeom prst="borderCallout1">
            <a:avLst>
              <a:gd name="adj1" fmla="val 16551"/>
              <a:gd name="adj2" fmla="val 104824"/>
              <a:gd name="adj3" fmla="val -80000"/>
              <a:gd name="adj4" fmla="val 111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800"/>
              <a:t>Or, more accurately…</a:t>
            </a:r>
          </a:p>
        </p:txBody>
      </p:sp>
    </p:spTree>
    <p:extLst>
      <p:ext uri="{BB962C8B-B14F-4D97-AF65-F5344CB8AC3E}">
        <p14:creationId xmlns:p14="http://schemas.microsoft.com/office/powerpoint/2010/main" val="5159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FA2F6A1-B56D-4B41-AAED-7B6CE9DC673E}" type="slidenum">
              <a:rPr lang="en-AU" altLang="en-US" sz="1400"/>
              <a:pPr/>
              <a:t>82</a:t>
            </a:fld>
            <a:endParaRPr lang="en-AU" altLang="en-US" sz="1400"/>
          </a:p>
        </p:txBody>
      </p:sp>
      <p:pic>
        <p:nvPicPr>
          <p:cNvPr id="84995" name="Picture 5" descr="f04-6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73175"/>
            <a:ext cx="820102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Datapath with Hazard Detection</a:t>
            </a:r>
            <a:endParaRPr lang="en-AU" altLang="en-US" sz="4000"/>
          </a:p>
        </p:txBody>
      </p:sp>
    </p:spTree>
    <p:extLst>
      <p:ext uri="{BB962C8B-B14F-4D97-AF65-F5344CB8AC3E}">
        <p14:creationId xmlns:p14="http://schemas.microsoft.com/office/powerpoint/2010/main" val="3547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13863A4-E8DF-6E4D-9985-FBC52D3367E1}" type="slidenum">
              <a:rPr lang="en-AU" altLang="en-US" sz="1400"/>
              <a:pPr/>
              <a:t>83</a:t>
            </a:fld>
            <a:endParaRPr lang="en-AU" altLang="en-US" sz="14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Stalls and Performance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pPr eaLnBrk="1" hangingPunct="1"/>
            <a:r>
              <a:rPr lang="en-AU" altLang="en-US"/>
              <a:t>Stalls reduce performance</a:t>
            </a:r>
          </a:p>
          <a:p>
            <a:pPr lvl="1" eaLnBrk="1" hangingPunct="1"/>
            <a:r>
              <a:rPr lang="en-AU" altLang="en-US"/>
              <a:t>But are required to get correct results</a:t>
            </a:r>
          </a:p>
          <a:p>
            <a:pPr eaLnBrk="1" hangingPunct="1"/>
            <a:r>
              <a:rPr lang="en-AU" altLang="en-US"/>
              <a:t>Compiler can arrange code to avoid hazards and stalls</a:t>
            </a:r>
          </a:p>
          <a:p>
            <a:pPr lvl="1" eaLnBrk="1" hangingPunct="1"/>
            <a:r>
              <a:rPr lang="en-AU" altLang="en-US"/>
              <a:t>Requires knowledge of the pipeline structure</a:t>
            </a: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folHlink"/>
                </a:solidFill>
                <a:latin typeface="Arial Black" charset="0"/>
              </a:rPr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20266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667CBC9-4791-CA4E-A726-26FE54120724}" type="slidenum">
              <a:rPr lang="en-AU"/>
              <a:pPr>
                <a:defRPr/>
              </a:pPr>
              <a:t>84</a:t>
            </a:fld>
            <a:endParaRPr lang="en-AU"/>
          </a:p>
        </p:txBody>
      </p:sp>
      <p:pic>
        <p:nvPicPr>
          <p:cNvPr id="173058" name="Picture 10" descr="f04-6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98650"/>
            <a:ext cx="602138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Branch Hazards</a:t>
            </a:r>
            <a:endParaRPr lang="en-AU" smtClean="0">
              <a:cs typeface="+mj-cs"/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If branch outcome determined in MEM</a:t>
            </a:r>
            <a:endParaRPr lang="en-AU" smtClean="0">
              <a:cs typeface="+mn-cs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 rot="5400000">
            <a:off x="7789069" y="988219"/>
            <a:ext cx="23431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folHlink"/>
                </a:solidFill>
                <a:cs typeface="+mn-cs"/>
              </a:rPr>
              <a:t>§4.8 Control Hazards</a:t>
            </a:r>
          </a:p>
        </p:txBody>
      </p:sp>
      <p:sp>
        <p:nvSpPr>
          <p:cNvPr id="428038" name="AutoShape 6"/>
          <p:cNvSpPr>
            <a:spLocks/>
          </p:cNvSpPr>
          <p:nvPr/>
        </p:nvSpPr>
        <p:spPr bwMode="auto">
          <a:xfrm>
            <a:off x="3203575" y="5949950"/>
            <a:ext cx="501650" cy="330200"/>
          </a:xfrm>
          <a:prstGeom prst="borderCallout1">
            <a:avLst>
              <a:gd name="adj1" fmla="val 34616"/>
              <a:gd name="adj2" fmla="val 115190"/>
              <a:gd name="adj3" fmla="val -43269"/>
              <a:gd name="adj4" fmla="val 243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400">
                <a:cs typeface="+mn-cs"/>
              </a:rPr>
              <a:t>PC</a:t>
            </a:r>
            <a:endParaRPr lang="en-AU" sz="1400">
              <a:cs typeface="+mn-cs"/>
            </a:endParaRP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7451725" y="4010025"/>
            <a:ext cx="12446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cs typeface="+mn-cs"/>
              </a:rPr>
              <a:t>Flush these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instructions</a:t>
            </a:r>
          </a:p>
          <a:p>
            <a:pPr algn="l">
              <a:defRPr/>
            </a:pPr>
            <a:r>
              <a:rPr lang="en-US">
                <a:cs typeface="+mn-cs"/>
              </a:rPr>
              <a:t>(Set control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values to 0)</a:t>
            </a:r>
            <a:endParaRPr lang="en-AU">
              <a:cs typeface="+mn-cs"/>
            </a:endParaRPr>
          </a:p>
        </p:txBody>
      </p:sp>
      <p:sp>
        <p:nvSpPr>
          <p:cNvPr id="428040" name="AutoShape 8"/>
          <p:cNvSpPr>
            <a:spLocks/>
          </p:cNvSpPr>
          <p:nvPr/>
        </p:nvSpPr>
        <p:spPr bwMode="auto">
          <a:xfrm>
            <a:off x="7092950" y="3644900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EDD1C1F-3933-6E46-A3F5-67FA327C1DAC}" type="slidenum">
              <a:rPr lang="en-AU"/>
              <a:pPr>
                <a:defRPr/>
              </a:pPr>
              <a:t>85</a:t>
            </a:fld>
            <a:endParaRPr lang="en-AU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Reducing Branch Delay</a:t>
            </a:r>
            <a:endParaRPr lang="en-AU" smtClean="0">
              <a:cs typeface="+mj-cs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Move hardware to determine outcome to ID stage</a:t>
            </a:r>
          </a:p>
          <a:p>
            <a:pPr lvl="1" eaLnBrk="1" hangingPunct="1">
              <a:defRPr/>
            </a:pPr>
            <a:r>
              <a:rPr lang="en-US" sz="2400" dirty="0" smtClean="0"/>
              <a:t>Target address adder</a:t>
            </a:r>
          </a:p>
          <a:p>
            <a:pPr lvl="1" eaLnBrk="1" hangingPunct="1">
              <a:defRPr/>
            </a:pPr>
            <a:r>
              <a:rPr lang="en-US" sz="2400" dirty="0" smtClean="0"/>
              <a:t>Register comparator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Example: branch taken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>
                <a:latin typeface="Lucida Console" charset="0"/>
              </a:rPr>
              <a:t>36:  sub  $10, $4, $8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40:  </a:t>
            </a:r>
            <a:r>
              <a:rPr lang="en-US" sz="2000" dirty="0" err="1" smtClean="0">
                <a:latin typeface="Lucida Console" charset="0"/>
              </a:rPr>
              <a:t>beq</a:t>
            </a:r>
            <a:r>
              <a:rPr lang="en-US" sz="2000" dirty="0" smtClean="0">
                <a:latin typeface="Lucida Console" charset="0"/>
              </a:rPr>
              <a:t>  $1,  $3, 7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44:  and  $12, $2, $5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48:  or   $13, $2, $6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52:  add  $14, $4, $2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56:  </a:t>
            </a:r>
            <a:r>
              <a:rPr lang="en-US" sz="2000" dirty="0" err="1" smtClean="0">
                <a:latin typeface="Lucida Console" charset="0"/>
              </a:rPr>
              <a:t>slt</a:t>
            </a:r>
            <a:r>
              <a:rPr lang="en-US" sz="2000" dirty="0" smtClean="0">
                <a:latin typeface="Lucida Console" charset="0"/>
              </a:rPr>
              <a:t>  $15, $6, $7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     ...</a:t>
            </a:r>
            <a:br>
              <a:rPr lang="en-US" sz="2000" dirty="0" smtClean="0">
                <a:latin typeface="Lucida Console" charset="0"/>
              </a:rPr>
            </a:br>
            <a:r>
              <a:rPr lang="en-US" sz="2000" dirty="0" smtClean="0">
                <a:latin typeface="Lucida Console" charset="0"/>
              </a:rPr>
              <a:t>72:  </a:t>
            </a:r>
            <a:r>
              <a:rPr lang="en-US" sz="2000" dirty="0" err="1" smtClean="0">
                <a:latin typeface="Lucida Console" charset="0"/>
              </a:rPr>
              <a:t>lw</a:t>
            </a:r>
            <a:r>
              <a:rPr lang="en-US" sz="2000" dirty="0" smtClean="0">
                <a:latin typeface="Lucida Console" charset="0"/>
              </a:rPr>
              <a:t>   $4, 50($7)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F89799B-8E61-144D-B6B7-D49067A90AED}" type="slidenum">
              <a:rPr lang="en-AU"/>
              <a:pPr>
                <a:defRPr/>
              </a:pPr>
              <a:t>86</a:t>
            </a:fld>
            <a:endParaRPr lang="en-AU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Data Hazards for Branches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If a comparison register is a destination of 2</a:t>
            </a:r>
            <a:r>
              <a:rPr lang="en-US" baseline="30000" smtClean="0">
                <a:cs typeface="+mn-cs"/>
              </a:rPr>
              <a:t>nd</a:t>
            </a:r>
            <a:r>
              <a:rPr lang="en-US" smtClean="0">
                <a:cs typeface="+mn-cs"/>
              </a:rPr>
              <a:t> or 3</a:t>
            </a:r>
            <a:r>
              <a:rPr lang="en-US" baseline="30000" smtClean="0">
                <a:cs typeface="+mn-cs"/>
              </a:rPr>
              <a:t>rd</a:t>
            </a:r>
            <a:r>
              <a:rPr lang="en-US" smtClean="0">
                <a:cs typeface="+mn-cs"/>
              </a:rPr>
              <a:t> preceding ALU instruction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755650" y="38703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…</a:t>
            </a:r>
            <a:endParaRPr lang="en-AU" sz="1800">
              <a:latin typeface="Lucida Console" charset="0"/>
              <a:cs typeface="+mn-cs"/>
            </a:endParaRPr>
          </a:p>
        </p:txBody>
      </p:sp>
      <p:grpSp>
        <p:nvGrpSpPr>
          <p:cNvPr id="181253" name="Group 5"/>
          <p:cNvGrpSpPr>
            <a:grpSpLocks/>
          </p:cNvGrpSpPr>
          <p:nvPr/>
        </p:nvGrpSpPr>
        <p:grpSpPr bwMode="auto">
          <a:xfrm>
            <a:off x="3132138" y="2636838"/>
            <a:ext cx="3024187" cy="504825"/>
            <a:chOff x="2018" y="2341"/>
            <a:chExt cx="1905" cy="318"/>
          </a:xfrm>
        </p:grpSpPr>
        <p:sp>
          <p:nvSpPr>
            <p:cNvPr id="436230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36231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36232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36233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36234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36235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6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7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8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1254" name="Group 15"/>
          <p:cNvGrpSpPr>
            <a:grpSpLocks/>
          </p:cNvGrpSpPr>
          <p:nvPr/>
        </p:nvGrpSpPr>
        <p:grpSpPr bwMode="auto">
          <a:xfrm>
            <a:off x="3779838" y="3213100"/>
            <a:ext cx="3024187" cy="504825"/>
            <a:chOff x="2018" y="2341"/>
            <a:chExt cx="1905" cy="318"/>
          </a:xfrm>
        </p:grpSpPr>
        <p:sp>
          <p:nvSpPr>
            <p:cNvPr id="436240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36241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36242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36243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36244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36245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6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7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8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1255" name="Group 25"/>
          <p:cNvGrpSpPr>
            <a:grpSpLocks/>
          </p:cNvGrpSpPr>
          <p:nvPr/>
        </p:nvGrpSpPr>
        <p:grpSpPr bwMode="auto">
          <a:xfrm>
            <a:off x="4427538" y="3787775"/>
            <a:ext cx="3024187" cy="504825"/>
            <a:chOff x="2018" y="2341"/>
            <a:chExt cx="1905" cy="318"/>
          </a:xfrm>
        </p:grpSpPr>
        <p:sp>
          <p:nvSpPr>
            <p:cNvPr id="436250" name="Rectangle 2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36251" name="Rectangle 2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36252" name="Rectangle 2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36253" name="Rectangle 2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36254" name="Rectangle 3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36255" name="Rectangle 3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6" name="Rectangle 3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7" name="Rectangle 3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8" name="Rectangle 3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1256" name="Group 35"/>
          <p:cNvGrpSpPr>
            <a:grpSpLocks/>
          </p:cNvGrpSpPr>
          <p:nvPr/>
        </p:nvGrpSpPr>
        <p:grpSpPr bwMode="auto">
          <a:xfrm>
            <a:off x="5076825" y="4364038"/>
            <a:ext cx="3024188" cy="504825"/>
            <a:chOff x="2018" y="2341"/>
            <a:chExt cx="1905" cy="318"/>
          </a:xfrm>
        </p:grpSpPr>
        <p:sp>
          <p:nvSpPr>
            <p:cNvPr id="436260" name="Rectangle 3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36261" name="Rectangle 3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36262" name="Rectangle 3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36263" name="Rectangle 3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36264" name="Rectangle 4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36265" name="Rectangle 4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6" name="Rectangle 4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7" name="Rectangle 4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8" name="Rectangle 4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6269" name="Rectangle 45"/>
          <p:cNvSpPr>
            <a:spLocks noChangeArrowheads="1"/>
          </p:cNvSpPr>
          <p:nvPr/>
        </p:nvSpPr>
        <p:spPr bwMode="auto">
          <a:xfrm>
            <a:off x="755650" y="3294063"/>
            <a:ext cx="2117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add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$4</a:t>
            </a:r>
            <a:r>
              <a:rPr lang="en-US" sz="1800">
                <a:latin typeface="Lucida Console" charset="0"/>
                <a:cs typeface="+mn-cs"/>
              </a:rPr>
              <a:t>, $5, $6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36270" name="Rectangle 46"/>
          <p:cNvSpPr>
            <a:spLocks noChangeArrowheads="1"/>
          </p:cNvSpPr>
          <p:nvPr/>
        </p:nvSpPr>
        <p:spPr bwMode="auto">
          <a:xfrm>
            <a:off x="755650" y="2717800"/>
            <a:ext cx="211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add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$1</a:t>
            </a:r>
            <a:r>
              <a:rPr lang="en-US" sz="1800">
                <a:latin typeface="Lucida Console" charset="0"/>
                <a:cs typeface="+mn-cs"/>
              </a:rPr>
              <a:t>, $2, $3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36271" name="Rectangle 47"/>
          <p:cNvSpPr>
            <a:spLocks noChangeArrowheads="1"/>
          </p:cNvSpPr>
          <p:nvPr/>
        </p:nvSpPr>
        <p:spPr bwMode="auto">
          <a:xfrm>
            <a:off x="755650" y="4446588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$1</a:t>
            </a:r>
            <a:r>
              <a:rPr lang="en-US" sz="1800">
                <a:latin typeface="Lucida Console" charset="0"/>
                <a:cs typeface="+mn-cs"/>
              </a:rPr>
              <a:t>,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$4</a:t>
            </a:r>
            <a:r>
              <a:rPr lang="en-US" sz="1800">
                <a:latin typeface="Lucida Console" charset="0"/>
                <a:cs typeface="+mn-cs"/>
              </a:rPr>
              <a:t>, target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36272" name="Line 48"/>
          <p:cNvSpPr>
            <a:spLocks noChangeShapeType="1"/>
          </p:cNvSpPr>
          <p:nvPr/>
        </p:nvSpPr>
        <p:spPr bwMode="auto">
          <a:xfrm>
            <a:off x="5651500" y="2852738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6273" name="Line 49"/>
          <p:cNvSpPr>
            <a:spLocks noChangeShapeType="1"/>
          </p:cNvSpPr>
          <p:nvPr/>
        </p:nvSpPr>
        <p:spPr bwMode="auto">
          <a:xfrm>
            <a:off x="5651500" y="3429000"/>
            <a:ext cx="433388" cy="12239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6274" name="Rectangle 50"/>
          <p:cNvSpPr>
            <a:spLocks noChangeArrowheads="1"/>
          </p:cNvSpPr>
          <p:nvPr/>
        </p:nvSpPr>
        <p:spPr bwMode="auto">
          <a:xfrm>
            <a:off x="684213" y="5157788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/>
            </a:pPr>
            <a:r>
              <a:rPr lang="en-US" sz="3200">
                <a:cs typeface="+mn-cs"/>
              </a:rPr>
              <a:t>Can resolve using forwarding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3FAC176B-4363-D54F-9E10-8A91563FAD27}" type="slidenum">
              <a:rPr lang="en-AU"/>
              <a:pPr>
                <a:defRPr/>
              </a:pPr>
              <a:t>87</a:t>
            </a:fld>
            <a:endParaRPr lang="en-AU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Data Hazards for Branches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If a comparison register is a destination of preceding ALU instruction or 2</a:t>
            </a:r>
            <a:r>
              <a:rPr lang="en-US" baseline="30000" smtClean="0">
                <a:cs typeface="+mn-cs"/>
              </a:rPr>
              <a:t>nd</a:t>
            </a:r>
            <a:r>
              <a:rPr lang="en-US" smtClean="0">
                <a:cs typeface="+mn-cs"/>
              </a:rPr>
              <a:t> preceding load instruction</a:t>
            </a:r>
          </a:p>
          <a:p>
            <a:pPr lvl="1" eaLnBrk="1" hangingPunct="1">
              <a:defRPr/>
            </a:pPr>
            <a:r>
              <a:rPr lang="en-US" smtClean="0"/>
              <a:t>Need 1 stall cycle</a:t>
            </a: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stalled</a:t>
            </a:r>
            <a:endParaRPr lang="en-AU" sz="1800">
              <a:latin typeface="Lucida Console" charset="0"/>
              <a:cs typeface="+mn-cs"/>
            </a:endParaRPr>
          </a:p>
        </p:txBody>
      </p:sp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38279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38280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38281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38282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38283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4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5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6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3302" name="Group 15"/>
          <p:cNvGrpSpPr>
            <a:grpSpLocks/>
          </p:cNvGrpSpPr>
          <p:nvPr/>
        </p:nvGrpSpPr>
        <p:grpSpPr bwMode="auto">
          <a:xfrm>
            <a:off x="3779838" y="4221163"/>
            <a:ext cx="3024187" cy="504825"/>
            <a:chOff x="2018" y="2341"/>
            <a:chExt cx="1905" cy="318"/>
          </a:xfrm>
        </p:grpSpPr>
        <p:sp>
          <p:nvSpPr>
            <p:cNvPr id="438288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38289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38290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38291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38292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38293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4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5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6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8297" name="Rectangle 25"/>
          <p:cNvSpPr>
            <a:spLocks noChangeArrowheads="1"/>
          </p:cNvSpPr>
          <p:nvPr/>
        </p:nvSpPr>
        <p:spPr bwMode="auto">
          <a:xfrm>
            <a:off x="44275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IF</a:t>
            </a:r>
            <a:endParaRPr lang="en-AU" sz="1400">
              <a:cs typeface="+mn-cs"/>
            </a:endParaRPr>
          </a:p>
        </p:txBody>
      </p:sp>
      <p:sp>
        <p:nvSpPr>
          <p:cNvPr id="438298" name="Rectangle 26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ID</a:t>
            </a:r>
            <a:endParaRPr lang="en-AU" sz="1400">
              <a:cs typeface="+mn-cs"/>
            </a:endParaRPr>
          </a:p>
        </p:txBody>
      </p:sp>
      <p:sp>
        <p:nvSpPr>
          <p:cNvPr id="438299" name="Rectangle 27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00" name="Rectangle 28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01" name="Rectangle 29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02" name="Rectangle 30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03" name="Rectangle 31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ID</a:t>
            </a:r>
            <a:endParaRPr lang="en-AU" sz="1400">
              <a:cs typeface="+mn-cs"/>
            </a:endParaRPr>
          </a:p>
        </p:txBody>
      </p:sp>
      <p:sp>
        <p:nvSpPr>
          <p:cNvPr id="438304" name="Rectangle 32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EX</a:t>
            </a:r>
            <a:endParaRPr lang="en-AU" sz="1400">
              <a:cs typeface="+mn-cs"/>
            </a:endParaRPr>
          </a:p>
        </p:txBody>
      </p:sp>
      <p:sp>
        <p:nvSpPr>
          <p:cNvPr id="438305" name="Rectangle 33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MEM</a:t>
            </a:r>
            <a:endParaRPr lang="en-AU" sz="1400">
              <a:cs typeface="+mn-cs"/>
            </a:endParaRPr>
          </a:p>
        </p:txBody>
      </p: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WB</a:t>
            </a:r>
            <a:endParaRPr lang="en-AU" sz="1400">
              <a:cs typeface="+mn-cs"/>
            </a:endParaRPr>
          </a:p>
        </p:txBody>
      </p: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09" name="Rectangle 37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0" name="Rectangle 38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1" name="Rectangle 39"/>
          <p:cNvSpPr>
            <a:spLocks noChangeArrowheads="1"/>
          </p:cNvSpPr>
          <p:nvPr/>
        </p:nvSpPr>
        <p:spPr bwMode="auto">
          <a:xfrm>
            <a:off x="755650" y="4302125"/>
            <a:ext cx="2117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add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$4</a:t>
            </a:r>
            <a:r>
              <a:rPr lang="en-US" sz="1800">
                <a:latin typeface="Lucida Console" charset="0"/>
                <a:cs typeface="+mn-cs"/>
              </a:rPr>
              <a:t>, $5, $6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38312" name="Rectangle 40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lw 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$1</a:t>
            </a:r>
            <a:r>
              <a:rPr lang="en-US" sz="1800">
                <a:latin typeface="Lucida Console" charset="0"/>
                <a:cs typeface="+mn-cs"/>
              </a:rPr>
              <a:t>, addr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38313" name="Rectangle 41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$1</a:t>
            </a:r>
            <a:r>
              <a:rPr lang="en-US" sz="1800">
                <a:latin typeface="Lucida Console" charset="0"/>
                <a:cs typeface="+mn-cs"/>
              </a:rPr>
              <a:t>,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$4</a:t>
            </a:r>
            <a:r>
              <a:rPr lang="en-US" sz="1800">
                <a:latin typeface="Lucida Console" charset="0"/>
                <a:cs typeface="+mn-cs"/>
              </a:rPr>
              <a:t>, target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>
            <a:off x="5651500" y="4437063"/>
            <a:ext cx="433388" cy="12239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6" name="AutoShape 44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38317" name="AutoShape 45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38318" name="AutoShape 46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602C3C9-9F86-074F-85F5-FB6B077366A3}" type="slidenum">
              <a:rPr lang="en-AU"/>
              <a:pPr>
                <a:defRPr/>
              </a:pPr>
              <a:t>88</a:t>
            </a:fld>
            <a:endParaRPr lang="en-AU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Data Hazards for Branches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If a comparison register is a destination of immediately preceding load instruction</a:t>
            </a:r>
          </a:p>
          <a:p>
            <a:pPr lvl="1" eaLnBrk="1" hangingPunct="1">
              <a:defRPr/>
            </a:pPr>
            <a:r>
              <a:rPr lang="en-US" smtClean="0"/>
              <a:t>Need 2 stall cycles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stalled</a:t>
            </a:r>
            <a:endParaRPr lang="en-AU" sz="1800">
              <a:latin typeface="Lucida Console" charset="0"/>
              <a:cs typeface="+mn-cs"/>
            </a:endParaRPr>
          </a:p>
        </p:txBody>
      </p:sp>
      <p:grpSp>
        <p:nvGrpSpPr>
          <p:cNvPr id="185349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440326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IF</a:t>
              </a:r>
              <a:endParaRPr lang="en-AU" sz="1400">
                <a:cs typeface="+mn-cs"/>
              </a:endParaRPr>
            </a:p>
          </p:txBody>
        </p:sp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ID</a:t>
              </a:r>
              <a:endParaRPr lang="en-AU" sz="1400">
                <a:cs typeface="+mn-cs"/>
              </a:endParaRPr>
            </a:p>
          </p:txBody>
        </p:sp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EX</a:t>
              </a:r>
              <a:endParaRPr lang="en-AU" sz="1400">
                <a:cs typeface="+mn-cs"/>
              </a:endParaRP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MEM</a:t>
              </a:r>
              <a:endParaRPr lang="en-AU" sz="1400">
                <a:cs typeface="+mn-cs"/>
              </a:endParaRPr>
            </a:p>
          </p:txBody>
        </p:sp>
        <p:sp>
          <p:nvSpPr>
            <p:cNvPr id="440330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cs typeface="+mn-cs"/>
                </a:rPr>
                <a:t>WB</a:t>
              </a:r>
              <a:endParaRPr lang="en-AU" sz="1400">
                <a:cs typeface="+mn-cs"/>
              </a:endParaRPr>
            </a:p>
          </p:txBody>
        </p:sp>
        <p:sp>
          <p:nvSpPr>
            <p:cNvPr id="440331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0332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0334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0335" name="Rectangle 15"/>
          <p:cNvSpPr>
            <a:spLocks noChangeArrowheads="1"/>
          </p:cNvSpPr>
          <p:nvPr/>
        </p:nvSpPr>
        <p:spPr bwMode="auto">
          <a:xfrm>
            <a:off x="37798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IF</a:t>
            </a:r>
            <a:endParaRPr lang="en-AU" sz="1400">
              <a:cs typeface="+mn-cs"/>
            </a:endParaRPr>
          </a:p>
        </p:txBody>
      </p:sp>
      <p:sp>
        <p:nvSpPr>
          <p:cNvPr id="440336" name="Rectangle 16"/>
          <p:cNvSpPr>
            <a:spLocks noChangeArrowheads="1"/>
          </p:cNvSpPr>
          <p:nvPr/>
        </p:nvSpPr>
        <p:spPr bwMode="auto">
          <a:xfrm>
            <a:off x="44275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ID</a:t>
            </a:r>
            <a:endParaRPr lang="en-AU" sz="1400">
              <a:cs typeface="+mn-cs"/>
            </a:endParaRPr>
          </a:p>
        </p:txBody>
      </p:sp>
      <p:sp>
        <p:nvSpPr>
          <p:cNvPr id="440337" name="Rectangle 17"/>
          <p:cNvSpPr>
            <a:spLocks noChangeArrowheads="1"/>
          </p:cNvSpPr>
          <p:nvPr/>
        </p:nvSpPr>
        <p:spPr bwMode="auto">
          <a:xfrm>
            <a:off x="42846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38" name="Rectangle 18"/>
          <p:cNvSpPr>
            <a:spLocks noChangeArrowheads="1"/>
          </p:cNvSpPr>
          <p:nvPr/>
        </p:nvSpPr>
        <p:spPr bwMode="auto">
          <a:xfrm>
            <a:off x="49323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39" name="Rectangle 19"/>
          <p:cNvSpPr>
            <a:spLocks noChangeArrowheads="1"/>
          </p:cNvSpPr>
          <p:nvPr/>
        </p:nvSpPr>
        <p:spPr bwMode="auto">
          <a:xfrm>
            <a:off x="55800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40" name="Rectangle 20"/>
          <p:cNvSpPr>
            <a:spLocks noChangeArrowheads="1"/>
          </p:cNvSpPr>
          <p:nvPr/>
        </p:nvSpPr>
        <p:spPr bwMode="auto">
          <a:xfrm>
            <a:off x="62277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41" name="Rectangle 21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ID</a:t>
            </a:r>
            <a:endParaRPr lang="en-AU" sz="1400">
              <a:cs typeface="+mn-cs"/>
            </a:endParaRPr>
          </a:p>
        </p:txBody>
      </p:sp>
      <p:sp>
        <p:nvSpPr>
          <p:cNvPr id="440342" name="Rectangle 22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43" name="Rectangle 23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44" name="Rectangle 24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45" name="Rectangle 25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46" name="Rectangle 26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ID</a:t>
            </a:r>
            <a:endParaRPr lang="en-AU" sz="1400">
              <a:cs typeface="+mn-cs"/>
            </a:endParaRPr>
          </a:p>
        </p:txBody>
      </p:sp>
      <p:sp>
        <p:nvSpPr>
          <p:cNvPr id="440347" name="Rectangle 27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EX</a:t>
            </a:r>
            <a:endParaRPr lang="en-AU" sz="1400">
              <a:cs typeface="+mn-cs"/>
            </a:endParaRPr>
          </a:p>
        </p:txBody>
      </p:sp>
      <p:sp>
        <p:nvSpPr>
          <p:cNvPr id="440348" name="Rectangle 28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MEM</a:t>
            </a:r>
            <a:endParaRPr lang="en-AU" sz="1400">
              <a:cs typeface="+mn-cs"/>
            </a:endParaRPr>
          </a:p>
        </p:txBody>
      </p:sp>
      <p:sp>
        <p:nvSpPr>
          <p:cNvPr id="440349" name="Rectangle 29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WB</a:t>
            </a:r>
            <a:endParaRPr lang="en-AU" sz="1400">
              <a:cs typeface="+mn-cs"/>
            </a:endParaRPr>
          </a:p>
        </p:txBody>
      </p:sp>
      <p:sp>
        <p:nvSpPr>
          <p:cNvPr id="440350" name="Rectangle 30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1" name="Rectangle 31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2" name="Rectangle 32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3" name="Rectangle 33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755650" y="4302125"/>
            <a:ext cx="170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stalled</a:t>
            </a:r>
            <a:endParaRPr lang="en-AU" sz="1800">
              <a:solidFill>
                <a:schemeClr val="hlink"/>
              </a:solidFill>
              <a:latin typeface="Lucida Console" charset="0"/>
              <a:cs typeface="+mn-cs"/>
            </a:endParaRP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lw 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$1</a:t>
            </a:r>
            <a:r>
              <a:rPr lang="en-US" sz="1800">
                <a:latin typeface="Lucida Console" charset="0"/>
                <a:cs typeface="+mn-cs"/>
              </a:rPr>
              <a:t>, addr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Lucida Console" charset="0"/>
                <a:cs typeface="+mn-cs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$1</a:t>
            </a:r>
            <a:r>
              <a:rPr lang="en-US" sz="1800">
                <a:latin typeface="Lucida Console" charset="0"/>
                <a:cs typeface="+mn-cs"/>
              </a:rPr>
              <a:t>, </a:t>
            </a:r>
            <a:r>
              <a:rPr lang="en-US" sz="1800">
                <a:solidFill>
                  <a:schemeClr val="hlink"/>
                </a:solidFill>
                <a:latin typeface="Lucida Console" charset="0"/>
                <a:cs typeface="+mn-cs"/>
              </a:rPr>
              <a:t>$0</a:t>
            </a:r>
            <a:r>
              <a:rPr lang="en-US" sz="1800">
                <a:latin typeface="Lucida Console" charset="0"/>
                <a:cs typeface="+mn-cs"/>
              </a:rPr>
              <a:t>, target</a:t>
            </a:r>
            <a:endParaRPr lang="en-AU" sz="1800">
              <a:latin typeface="Lucida Console" charset="0"/>
              <a:cs typeface="+mn-cs"/>
            </a:endParaRPr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8" name="AutoShape 38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359" name="AutoShape 39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360" name="AutoShape 40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361" name="AutoShape 41"/>
          <p:cNvSpPr>
            <a:spLocks noChangeArrowheads="1"/>
          </p:cNvSpPr>
          <p:nvPr/>
        </p:nvSpPr>
        <p:spPr bwMode="auto">
          <a:xfrm>
            <a:off x="5076825" y="4364038"/>
            <a:ext cx="360363" cy="287337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362" name="AutoShape 42"/>
          <p:cNvSpPr>
            <a:spLocks noChangeArrowheads="1"/>
          </p:cNvSpPr>
          <p:nvPr/>
        </p:nvSpPr>
        <p:spPr bwMode="auto">
          <a:xfrm>
            <a:off x="57245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40363" name="AutoShape 43"/>
          <p:cNvSpPr>
            <a:spLocks noChangeArrowheads="1"/>
          </p:cNvSpPr>
          <p:nvPr/>
        </p:nvSpPr>
        <p:spPr bwMode="auto">
          <a:xfrm>
            <a:off x="63722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4CF7D873-7885-1940-B91B-D0112CAACB1D}" type="slidenum">
              <a:rPr lang="en-AU"/>
              <a:pPr>
                <a:defRPr/>
              </a:pPr>
              <a:t>89</a:t>
            </a:fld>
            <a:endParaRPr lang="en-AU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Dynamic Branch Prediction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In deeper and superscalar pipelines, branch penalty is more significant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Use dynamic prediction</a:t>
            </a:r>
          </a:p>
          <a:p>
            <a:pPr lvl="1" eaLnBrk="1" hangingPunct="1">
              <a:defRPr/>
            </a:pPr>
            <a:r>
              <a:rPr lang="en-US" sz="2400" dirty="0" smtClean="0"/>
              <a:t>Branch prediction buffer (aka branch history table)</a:t>
            </a:r>
          </a:p>
          <a:p>
            <a:pPr lvl="1" eaLnBrk="1" hangingPunct="1">
              <a:defRPr/>
            </a:pPr>
            <a:r>
              <a:rPr lang="en-US" sz="2400" dirty="0" smtClean="0"/>
              <a:t>Indexed by recent branch instruction addresses</a:t>
            </a:r>
          </a:p>
          <a:p>
            <a:pPr lvl="1" eaLnBrk="1" hangingPunct="1">
              <a:defRPr/>
            </a:pPr>
            <a:r>
              <a:rPr lang="en-US" sz="2400" dirty="0" smtClean="0"/>
              <a:t>Stores outcome (taken/not taken)</a:t>
            </a:r>
          </a:p>
          <a:p>
            <a:pPr lvl="1" eaLnBrk="1" hangingPunct="1">
              <a:defRPr/>
            </a:pPr>
            <a:r>
              <a:rPr lang="en-US" sz="2400" dirty="0" smtClean="0"/>
              <a:t>To execute a branch</a:t>
            </a:r>
          </a:p>
          <a:p>
            <a:pPr lvl="2" eaLnBrk="1" hangingPunct="1">
              <a:defRPr/>
            </a:pPr>
            <a:r>
              <a:rPr lang="en-US" sz="2000" dirty="0" smtClean="0"/>
              <a:t>Check table, expect the same outcome</a:t>
            </a:r>
          </a:p>
          <a:p>
            <a:pPr lvl="2" eaLnBrk="1" hangingPunct="1">
              <a:defRPr/>
            </a:pPr>
            <a:r>
              <a:rPr lang="en-US" sz="2000" dirty="0" smtClean="0"/>
              <a:t>Start fetching from fall-through or target</a:t>
            </a:r>
          </a:p>
          <a:p>
            <a:pPr lvl="2" eaLnBrk="1" hangingPunct="1">
              <a:defRPr/>
            </a:pPr>
            <a:r>
              <a:rPr lang="en-US" sz="2000" dirty="0" smtClean="0"/>
              <a:t>If wrong, flush pipeline and flip prediction</a:t>
            </a: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26A4106D-2D9D-794A-BF74-C40B538B788D}" type="slidenum">
              <a:rPr lang="en-AU"/>
              <a:pPr>
                <a:defRPr/>
              </a:pPr>
              <a:t>9</a:t>
            </a:fld>
            <a:endParaRPr lang="en-AU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Sequential Elements</a:t>
            </a:r>
            <a:endParaRPr lang="en-AU" smtClean="0">
              <a:cs typeface="+mj-cs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654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Register: stores data in a circuit</a:t>
            </a:r>
          </a:p>
          <a:p>
            <a:pPr lvl="1" eaLnBrk="1" hangingPunct="1">
              <a:defRPr/>
            </a:pPr>
            <a:r>
              <a:rPr lang="en-US" smtClean="0"/>
              <a:t>Uses a clock signal to determine when to update the stored value</a:t>
            </a:r>
          </a:p>
          <a:p>
            <a:pPr lvl="1" eaLnBrk="1" hangingPunct="1">
              <a:defRPr/>
            </a:pPr>
            <a:r>
              <a:rPr lang="en-US" smtClean="0"/>
              <a:t>Edge-triggered: update when Clk changes from 0 to 1</a:t>
            </a:r>
            <a:endParaRPr lang="en-AU" smtClean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755650" y="4365625"/>
            <a:ext cx="2090738" cy="1223963"/>
            <a:chOff x="657" y="2296"/>
            <a:chExt cx="1317" cy="771"/>
          </a:xfrm>
        </p:grpSpPr>
        <p:sp>
          <p:nvSpPr>
            <p:cNvPr id="273413" name="Rectangle 5"/>
            <p:cNvSpPr>
              <a:spLocks noChangeArrowheads="1"/>
            </p:cNvSpPr>
            <p:nvPr/>
          </p:nvSpPr>
          <p:spPr bwMode="auto">
            <a:xfrm>
              <a:off x="1111" y="2296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14" name="Line 6"/>
            <p:cNvSpPr>
              <a:spLocks noChangeShapeType="1"/>
            </p:cNvSpPr>
            <p:nvPr/>
          </p:nvSpPr>
          <p:spPr bwMode="auto">
            <a:xfrm>
              <a:off x="975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15" name="Line 7"/>
            <p:cNvSpPr>
              <a:spLocks noChangeShapeType="1"/>
            </p:cNvSpPr>
            <p:nvPr/>
          </p:nvSpPr>
          <p:spPr bwMode="auto">
            <a:xfrm>
              <a:off x="97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16" name="Line 8"/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17" name="Text Box 9"/>
            <p:cNvSpPr txBox="1">
              <a:spLocks noChangeArrowheads="1"/>
            </p:cNvSpPr>
            <p:nvPr/>
          </p:nvSpPr>
          <p:spPr bwMode="auto">
            <a:xfrm>
              <a:off x="748" y="234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D</a:t>
              </a:r>
              <a:endParaRPr lang="en-AU" sz="1800">
                <a:cs typeface="+mn-cs"/>
              </a:endParaRPr>
            </a:p>
          </p:txBody>
        </p:sp>
        <p:sp>
          <p:nvSpPr>
            <p:cNvPr id="273418" name="Text Box 10"/>
            <p:cNvSpPr txBox="1">
              <a:spLocks noChangeArrowheads="1"/>
            </p:cNvSpPr>
            <p:nvPr/>
          </p:nvSpPr>
          <p:spPr bwMode="auto">
            <a:xfrm>
              <a:off x="657" y="2753"/>
              <a:ext cx="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Clk</a:t>
              </a:r>
              <a:endParaRPr lang="en-AU" sz="1800">
                <a:cs typeface="+mn-cs"/>
              </a:endParaRPr>
            </a:p>
          </p:txBody>
        </p:sp>
        <p:sp>
          <p:nvSpPr>
            <p:cNvPr id="273419" name="Text Box 11"/>
            <p:cNvSpPr txBox="1">
              <a:spLocks noChangeArrowheads="1"/>
            </p:cNvSpPr>
            <p:nvPr/>
          </p:nvSpPr>
          <p:spPr bwMode="auto">
            <a:xfrm>
              <a:off x="1746" y="234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1800">
                  <a:cs typeface="+mn-cs"/>
                </a:rPr>
                <a:t>Q</a:t>
              </a:r>
              <a:endParaRPr lang="en-AU" sz="1800">
                <a:cs typeface="+mn-cs"/>
              </a:endParaRPr>
            </a:p>
          </p:txBody>
        </p:sp>
        <p:sp>
          <p:nvSpPr>
            <p:cNvPr id="273420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1" name="Line 13"/>
            <p:cNvSpPr>
              <a:spLocks noChangeShapeType="1"/>
            </p:cNvSpPr>
            <p:nvPr/>
          </p:nvSpPr>
          <p:spPr bwMode="auto">
            <a:xfrm flipV="1">
              <a:off x="1111" y="288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1509" name="Group 44"/>
          <p:cNvGrpSpPr>
            <a:grpSpLocks/>
          </p:cNvGrpSpPr>
          <p:nvPr/>
        </p:nvGrpSpPr>
        <p:grpSpPr bwMode="auto">
          <a:xfrm>
            <a:off x="3419475" y="4005263"/>
            <a:ext cx="4775200" cy="1800225"/>
            <a:chOff x="2154" y="2523"/>
            <a:chExt cx="3008" cy="1134"/>
          </a:xfrm>
        </p:grpSpPr>
        <p:sp>
          <p:nvSpPr>
            <p:cNvPr id="273426" name="Line 18"/>
            <p:cNvSpPr>
              <a:spLocks noChangeShapeType="1"/>
            </p:cNvSpPr>
            <p:nvPr/>
          </p:nvSpPr>
          <p:spPr bwMode="auto">
            <a:xfrm>
              <a:off x="2712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7" name="Line 19"/>
            <p:cNvSpPr>
              <a:spLocks noChangeShapeType="1"/>
            </p:cNvSpPr>
            <p:nvPr/>
          </p:nvSpPr>
          <p:spPr bwMode="auto">
            <a:xfrm>
              <a:off x="2712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8" name="Line 20"/>
            <p:cNvSpPr>
              <a:spLocks noChangeShapeType="1"/>
            </p:cNvSpPr>
            <p:nvPr/>
          </p:nvSpPr>
          <p:spPr bwMode="auto">
            <a:xfrm>
              <a:off x="3256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9" name="Line 21"/>
            <p:cNvSpPr>
              <a:spLocks noChangeShapeType="1"/>
            </p:cNvSpPr>
            <p:nvPr/>
          </p:nvSpPr>
          <p:spPr bwMode="auto">
            <a:xfrm>
              <a:off x="3256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0" name="Line 22"/>
            <p:cNvSpPr>
              <a:spLocks noChangeShapeType="1"/>
            </p:cNvSpPr>
            <p:nvPr/>
          </p:nvSpPr>
          <p:spPr bwMode="auto">
            <a:xfrm>
              <a:off x="2531" y="2795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1" name="Line 23"/>
            <p:cNvSpPr>
              <a:spLocks noChangeShapeType="1"/>
            </p:cNvSpPr>
            <p:nvPr/>
          </p:nvSpPr>
          <p:spPr bwMode="auto">
            <a:xfrm>
              <a:off x="3801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2" name="Line 24"/>
            <p:cNvSpPr>
              <a:spLocks noChangeShapeType="1"/>
            </p:cNvSpPr>
            <p:nvPr/>
          </p:nvSpPr>
          <p:spPr bwMode="auto">
            <a:xfrm>
              <a:off x="3801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3" name="Line 25"/>
            <p:cNvSpPr>
              <a:spLocks noChangeShapeType="1"/>
            </p:cNvSpPr>
            <p:nvPr/>
          </p:nvSpPr>
          <p:spPr bwMode="auto">
            <a:xfrm>
              <a:off x="4345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4" name="Line 26"/>
            <p:cNvSpPr>
              <a:spLocks noChangeShapeType="1"/>
            </p:cNvSpPr>
            <p:nvPr/>
          </p:nvSpPr>
          <p:spPr bwMode="auto">
            <a:xfrm>
              <a:off x="4345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5" name="Line 27"/>
            <p:cNvSpPr>
              <a:spLocks noChangeShapeType="1"/>
            </p:cNvSpPr>
            <p:nvPr/>
          </p:nvSpPr>
          <p:spPr bwMode="auto">
            <a:xfrm>
              <a:off x="4889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6" name="Line 28"/>
            <p:cNvSpPr>
              <a:spLocks noChangeShapeType="1"/>
            </p:cNvSpPr>
            <p:nvPr/>
          </p:nvSpPr>
          <p:spPr bwMode="auto">
            <a:xfrm flipV="1">
              <a:off x="4890" y="2613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7" name="Line 29"/>
            <p:cNvSpPr>
              <a:spLocks noChangeShapeType="1"/>
            </p:cNvSpPr>
            <p:nvPr/>
          </p:nvSpPr>
          <p:spPr bwMode="auto">
            <a:xfrm>
              <a:off x="2531" y="3657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8" name="Line 30"/>
            <p:cNvSpPr>
              <a:spLocks noChangeShapeType="1"/>
            </p:cNvSpPr>
            <p:nvPr/>
          </p:nvSpPr>
          <p:spPr bwMode="auto">
            <a:xfrm flipV="1">
              <a:off x="253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39" name="Text Box 31"/>
            <p:cNvSpPr txBox="1">
              <a:spLocks noChangeArrowheads="1"/>
            </p:cNvSpPr>
            <p:nvPr/>
          </p:nvSpPr>
          <p:spPr bwMode="auto">
            <a:xfrm>
              <a:off x="2154" y="2617"/>
              <a:ext cx="3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Clk</a:t>
              </a:r>
              <a:endParaRPr lang="en-AU">
                <a:cs typeface="+mn-cs"/>
              </a:endParaRPr>
            </a:p>
          </p:txBody>
        </p:sp>
        <p:sp>
          <p:nvSpPr>
            <p:cNvPr id="273440" name="Text Box 32"/>
            <p:cNvSpPr txBox="1">
              <a:spLocks noChangeArrowheads="1"/>
            </p:cNvSpPr>
            <p:nvPr/>
          </p:nvSpPr>
          <p:spPr bwMode="auto">
            <a:xfrm>
              <a:off x="2154" y="2949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D</a:t>
              </a:r>
              <a:endParaRPr lang="en-AU">
                <a:cs typeface="+mn-cs"/>
              </a:endParaRPr>
            </a:p>
          </p:txBody>
        </p:sp>
        <p:sp>
          <p:nvSpPr>
            <p:cNvPr id="273441" name="Text Box 33"/>
            <p:cNvSpPr txBox="1">
              <a:spLocks noChangeArrowheads="1"/>
            </p:cNvSpPr>
            <p:nvPr/>
          </p:nvSpPr>
          <p:spPr bwMode="auto">
            <a:xfrm>
              <a:off x="2154" y="3297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>
                  <a:cs typeface="+mn-cs"/>
                </a:rPr>
                <a:t>Q</a:t>
              </a:r>
              <a:endParaRPr lang="en-AU">
                <a:cs typeface="+mn-cs"/>
              </a:endParaRPr>
            </a:p>
          </p:txBody>
        </p:sp>
        <p:sp>
          <p:nvSpPr>
            <p:cNvPr id="273442" name="Freeform 34"/>
            <p:cNvSpPr>
              <a:spLocks/>
            </p:cNvSpPr>
            <p:nvPr/>
          </p:nvSpPr>
          <p:spPr bwMode="auto">
            <a:xfrm>
              <a:off x="2531" y="2976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3" name="Freeform 35"/>
            <p:cNvSpPr>
              <a:spLocks/>
            </p:cNvSpPr>
            <p:nvPr/>
          </p:nvSpPr>
          <p:spPr bwMode="auto">
            <a:xfrm>
              <a:off x="3166" y="2976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4" name="Freeform 36"/>
            <p:cNvSpPr>
              <a:spLocks/>
            </p:cNvSpPr>
            <p:nvPr/>
          </p:nvSpPr>
          <p:spPr bwMode="auto">
            <a:xfrm>
              <a:off x="3892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5" name="Freeform 37"/>
            <p:cNvSpPr>
              <a:spLocks/>
            </p:cNvSpPr>
            <p:nvPr/>
          </p:nvSpPr>
          <p:spPr bwMode="auto">
            <a:xfrm>
              <a:off x="2803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6" name="Freeform 38"/>
            <p:cNvSpPr>
              <a:spLocks/>
            </p:cNvSpPr>
            <p:nvPr/>
          </p:nvSpPr>
          <p:spPr bwMode="auto">
            <a:xfrm>
              <a:off x="2531" y="3340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7" name="Freeform 39"/>
            <p:cNvSpPr>
              <a:spLocks/>
            </p:cNvSpPr>
            <p:nvPr/>
          </p:nvSpPr>
          <p:spPr bwMode="auto">
            <a:xfrm>
              <a:off x="2712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8" name="Freeform 40"/>
            <p:cNvSpPr>
              <a:spLocks/>
            </p:cNvSpPr>
            <p:nvPr/>
          </p:nvSpPr>
          <p:spPr bwMode="auto">
            <a:xfrm>
              <a:off x="3801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49" name="Freeform 41"/>
            <p:cNvSpPr>
              <a:spLocks/>
            </p:cNvSpPr>
            <p:nvPr/>
          </p:nvSpPr>
          <p:spPr bwMode="auto">
            <a:xfrm>
              <a:off x="4980" y="3339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50" name="Freeform 42"/>
            <p:cNvSpPr>
              <a:spLocks/>
            </p:cNvSpPr>
            <p:nvPr/>
          </p:nvSpPr>
          <p:spPr bwMode="auto">
            <a:xfrm>
              <a:off x="4255" y="2976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51" name="Freeform 43"/>
            <p:cNvSpPr>
              <a:spLocks/>
            </p:cNvSpPr>
            <p:nvPr/>
          </p:nvSpPr>
          <p:spPr bwMode="auto">
            <a:xfrm>
              <a:off x="4890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3" name="Line 15"/>
            <p:cNvSpPr>
              <a:spLocks noChangeShapeType="1"/>
            </p:cNvSpPr>
            <p:nvPr/>
          </p:nvSpPr>
          <p:spPr bwMode="auto">
            <a:xfrm>
              <a:off x="2712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4" name="Line 16"/>
            <p:cNvSpPr>
              <a:spLocks noChangeShapeType="1"/>
            </p:cNvSpPr>
            <p:nvPr/>
          </p:nvSpPr>
          <p:spPr bwMode="auto">
            <a:xfrm>
              <a:off x="380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3425" name="Line 17"/>
            <p:cNvSpPr>
              <a:spLocks noChangeShapeType="1"/>
            </p:cNvSpPr>
            <p:nvPr/>
          </p:nvSpPr>
          <p:spPr bwMode="auto">
            <a:xfrm>
              <a:off x="4889" y="2523"/>
              <a:ext cx="1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8ABBC2F2-B4C5-2348-9266-65E98E2809B9}" type="slidenum">
              <a:rPr lang="en-AU"/>
              <a:pPr>
                <a:defRPr/>
              </a:pPr>
              <a:t>90</a:t>
            </a:fld>
            <a:endParaRPr lang="en-AU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2700338" y="3140075"/>
            <a:ext cx="24479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1-Bit Predictor: Shortcoming</a:t>
            </a:r>
            <a:endParaRPr lang="en-AU" smtClean="0">
              <a:cs typeface="+mj-cs"/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Inner loop branches </a:t>
            </a:r>
            <a:r>
              <a:rPr lang="en-US" dirty="0" err="1" smtClean="0">
                <a:cs typeface="+mn-cs"/>
              </a:rPr>
              <a:t>mispredicted</a:t>
            </a:r>
            <a:r>
              <a:rPr lang="en-US" dirty="0" smtClean="0">
                <a:cs typeface="+mn-cs"/>
              </a:rPr>
              <a:t> twice!</a:t>
            </a:r>
            <a:endParaRPr lang="en-AU" dirty="0" smtClean="0">
              <a:cs typeface="+mn-cs"/>
            </a:endParaRP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1617663" y="1916113"/>
            <a:ext cx="35369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Lucida Console" charset="0"/>
                <a:cs typeface="+mn-cs"/>
              </a:rPr>
              <a:t>outer: …</a:t>
            </a:r>
            <a:br>
              <a:rPr lang="en-US" sz="2000" dirty="0">
                <a:latin typeface="Lucida Console" charset="0"/>
                <a:cs typeface="+mn-cs"/>
              </a:rPr>
            </a:br>
            <a:r>
              <a:rPr lang="en-US" sz="2000" dirty="0">
                <a:latin typeface="Lucida Console" charset="0"/>
                <a:cs typeface="+mn-cs"/>
              </a:rPr>
              <a:t>       …</a:t>
            </a:r>
            <a:br>
              <a:rPr lang="en-US" sz="2000" dirty="0">
                <a:latin typeface="Lucida Console" charset="0"/>
                <a:cs typeface="+mn-cs"/>
              </a:rPr>
            </a:br>
            <a:r>
              <a:rPr lang="en-US" sz="2000" dirty="0">
                <a:latin typeface="Lucida Console" charset="0"/>
                <a:cs typeface="+mn-cs"/>
              </a:rPr>
              <a:t>inner: …</a:t>
            </a:r>
          </a:p>
          <a:p>
            <a:pPr algn="l">
              <a:defRPr/>
            </a:pPr>
            <a:r>
              <a:rPr lang="en-US" sz="2000" dirty="0">
                <a:latin typeface="Lucida Console" charset="0"/>
                <a:cs typeface="+mn-cs"/>
              </a:rPr>
              <a:t>       …</a:t>
            </a:r>
          </a:p>
          <a:p>
            <a:pPr algn="l">
              <a:defRPr/>
            </a:pPr>
            <a:r>
              <a:rPr lang="en-US" sz="2000" dirty="0">
                <a:latin typeface="Lucida Console" charset="0"/>
                <a:cs typeface="+mn-cs"/>
              </a:rPr>
              <a:t>       </a:t>
            </a:r>
            <a:r>
              <a:rPr lang="en-US" sz="2000" dirty="0" err="1">
                <a:latin typeface="Lucida Console" charset="0"/>
                <a:cs typeface="+mn-cs"/>
              </a:rPr>
              <a:t>beq</a:t>
            </a:r>
            <a:r>
              <a:rPr lang="en-US" sz="2000" dirty="0">
                <a:latin typeface="Lucida Console" charset="0"/>
                <a:cs typeface="+mn-cs"/>
              </a:rPr>
              <a:t> …, …, inner</a:t>
            </a:r>
            <a:br>
              <a:rPr lang="en-US" sz="2000" dirty="0">
                <a:latin typeface="Lucida Console" charset="0"/>
                <a:cs typeface="+mn-cs"/>
              </a:rPr>
            </a:br>
            <a:r>
              <a:rPr lang="en-US" sz="2000" dirty="0">
                <a:latin typeface="Lucida Console" charset="0"/>
                <a:cs typeface="+mn-cs"/>
              </a:rPr>
              <a:t>       …</a:t>
            </a:r>
            <a:br>
              <a:rPr lang="en-US" sz="2000" dirty="0">
                <a:latin typeface="Lucida Console" charset="0"/>
                <a:cs typeface="+mn-cs"/>
              </a:rPr>
            </a:br>
            <a:r>
              <a:rPr lang="en-US" sz="2000" dirty="0">
                <a:latin typeface="Lucida Console" charset="0"/>
                <a:cs typeface="+mn-cs"/>
              </a:rPr>
              <a:t>       </a:t>
            </a:r>
            <a:r>
              <a:rPr lang="en-US" sz="2000" dirty="0" err="1">
                <a:latin typeface="Lucida Console" charset="0"/>
                <a:cs typeface="+mn-cs"/>
              </a:rPr>
              <a:t>beq</a:t>
            </a:r>
            <a:r>
              <a:rPr lang="en-US" sz="2000" dirty="0">
                <a:latin typeface="Lucida Console" charset="0"/>
                <a:cs typeface="+mn-cs"/>
              </a:rPr>
              <a:t> …, …, outer</a:t>
            </a:r>
            <a:endParaRPr lang="en-AU" sz="2000" dirty="0">
              <a:latin typeface="Lucida Console" charset="0"/>
              <a:cs typeface="+mn-cs"/>
            </a:endParaRPr>
          </a:p>
        </p:txBody>
      </p:sp>
      <p:sp>
        <p:nvSpPr>
          <p:cNvPr id="444422" name="Line 6"/>
          <p:cNvSpPr>
            <a:spLocks noChangeShapeType="1"/>
          </p:cNvSpPr>
          <p:nvPr/>
        </p:nvSpPr>
        <p:spPr bwMode="auto">
          <a:xfrm>
            <a:off x="5219700" y="3378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3" name="Line 7"/>
          <p:cNvSpPr>
            <a:spLocks noChangeShapeType="1"/>
          </p:cNvSpPr>
          <p:nvPr/>
        </p:nvSpPr>
        <p:spPr bwMode="auto">
          <a:xfrm flipV="1">
            <a:off x="5580063" y="2730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 flipH="1">
            <a:off x="4356100" y="27305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5" name="Line 9"/>
          <p:cNvSpPr>
            <a:spLocks noChangeShapeType="1"/>
          </p:cNvSpPr>
          <p:nvPr/>
        </p:nvSpPr>
        <p:spPr bwMode="auto">
          <a:xfrm>
            <a:off x="5219700" y="39544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6" name="Line 10"/>
          <p:cNvSpPr>
            <a:spLocks noChangeShapeType="1"/>
          </p:cNvSpPr>
          <p:nvPr/>
        </p:nvSpPr>
        <p:spPr bwMode="auto">
          <a:xfrm flipV="1">
            <a:off x="5940425" y="20828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7" name="Line 11"/>
          <p:cNvSpPr>
            <a:spLocks noChangeShapeType="1"/>
          </p:cNvSpPr>
          <p:nvPr/>
        </p:nvSpPr>
        <p:spPr bwMode="auto">
          <a:xfrm flipH="1">
            <a:off x="4356100" y="2082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684213" y="4364038"/>
            <a:ext cx="77724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800" dirty="0" err="1">
                <a:cs typeface="+mn-cs"/>
              </a:rPr>
              <a:t>Mispredict</a:t>
            </a:r>
            <a:r>
              <a:rPr lang="en-US" sz="2800" dirty="0">
                <a:cs typeface="+mn-cs"/>
              </a:rPr>
              <a:t> as taken on last iteration of inner loop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Then </a:t>
            </a:r>
            <a:r>
              <a:rPr lang="en-US" sz="2800" dirty="0" err="1">
                <a:cs typeface="+mn-cs"/>
              </a:rPr>
              <a:t>mispredict</a:t>
            </a:r>
            <a:r>
              <a:rPr lang="en-US" sz="2800" dirty="0">
                <a:cs typeface="+mn-cs"/>
              </a:rPr>
              <a:t> as not taken on first iteration of inner loop next time around</a:t>
            </a:r>
            <a:endParaRPr lang="en-AU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FCB8DA49-4D11-4B44-9832-162462E2C8C8}" type="slidenum">
              <a:rPr lang="en-AU"/>
              <a:pPr>
                <a:defRPr/>
              </a:pPr>
              <a:t>91</a:t>
            </a:fld>
            <a:endParaRPr lang="en-AU"/>
          </a:p>
        </p:txBody>
      </p:sp>
      <p:pic>
        <p:nvPicPr>
          <p:cNvPr id="191490" name="Picture 6" descr="f04-6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132513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2-Bit Predictor</a:t>
            </a:r>
            <a:endParaRPr lang="en-AU" smtClean="0">
              <a:cs typeface="+mj-cs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Only change prediction on two successive mispredictions</a:t>
            </a:r>
            <a:endParaRPr lang="en-AU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1720445A-7DA1-014E-96D2-033DFEA50365}" type="slidenum">
              <a:rPr lang="en-AU"/>
              <a:pPr>
                <a:defRPr/>
              </a:pPr>
              <a:t>92</a:t>
            </a:fld>
            <a:endParaRPr lang="en-AU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Calculating the Branch Target</a:t>
            </a:r>
            <a:endParaRPr lang="en-AU" dirty="0" smtClean="0">
              <a:cs typeface="+mj-cs"/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Even with predictor, still need to calculate the target address</a:t>
            </a:r>
          </a:p>
          <a:p>
            <a:pPr lvl="1" eaLnBrk="1" hangingPunct="1">
              <a:defRPr/>
            </a:pPr>
            <a:r>
              <a:rPr lang="en-US" dirty="0" smtClean="0"/>
              <a:t>1-cycle penalty for a taken branch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Branch target buffer</a:t>
            </a:r>
          </a:p>
          <a:p>
            <a:pPr lvl="1" eaLnBrk="1" hangingPunct="1">
              <a:defRPr/>
            </a:pPr>
            <a:r>
              <a:rPr lang="en-US" dirty="0" smtClean="0"/>
              <a:t>Cache of target addresses</a:t>
            </a:r>
          </a:p>
          <a:p>
            <a:pPr lvl="1" eaLnBrk="1" hangingPunct="1">
              <a:defRPr/>
            </a:pPr>
            <a:r>
              <a:rPr lang="en-US" dirty="0" smtClean="0"/>
              <a:t>Indexed by PC when instruction fetched</a:t>
            </a:r>
          </a:p>
          <a:p>
            <a:pPr lvl="2" eaLnBrk="1" hangingPunct="1">
              <a:defRPr/>
            </a:pPr>
            <a:r>
              <a:rPr lang="en-US" dirty="0" smtClean="0"/>
              <a:t>If hit and instruction is branch predicted taken, can fetch target immediately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A5273533-AE9A-AA4D-8DD2-7A2B03EDFD32}" type="slidenum">
              <a:rPr lang="en-AU"/>
              <a:pPr>
                <a:defRPr/>
              </a:pPr>
              <a:t>93</a:t>
            </a:fld>
            <a:endParaRPr lang="en-AU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Fallacies</a:t>
            </a:r>
            <a:endParaRPr lang="en-AU" sz="4000" smtClean="0">
              <a:cs typeface="+mj-cs"/>
            </a:endParaRP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Pipelining is easy (!)</a:t>
            </a:r>
          </a:p>
          <a:p>
            <a:pPr lvl="1" eaLnBrk="1" hangingPunct="1">
              <a:defRPr/>
            </a:pPr>
            <a:r>
              <a:rPr lang="en-US" sz="2400" dirty="0" smtClean="0"/>
              <a:t>The basic idea is easy</a:t>
            </a:r>
          </a:p>
          <a:p>
            <a:pPr lvl="1" eaLnBrk="1" hangingPunct="1">
              <a:defRPr/>
            </a:pPr>
            <a:r>
              <a:rPr lang="en-US" sz="2400" dirty="0" smtClean="0"/>
              <a:t>The devil is in the details</a:t>
            </a:r>
          </a:p>
          <a:p>
            <a:pPr lvl="2" eaLnBrk="1" hangingPunct="1">
              <a:defRPr/>
            </a:pPr>
            <a:r>
              <a:rPr lang="en-US" sz="2000" dirty="0" smtClean="0"/>
              <a:t>e.g., detecting data hazards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Pipelining is independent of technology</a:t>
            </a:r>
          </a:p>
          <a:p>
            <a:pPr lvl="1" eaLnBrk="1" hangingPunct="1">
              <a:defRPr/>
            </a:pPr>
            <a:r>
              <a:rPr lang="en-US" sz="2400" dirty="0" smtClean="0"/>
              <a:t>So why haven’t we always done pipelining?</a:t>
            </a:r>
          </a:p>
          <a:p>
            <a:pPr lvl="1" eaLnBrk="1" hangingPunct="1">
              <a:defRPr/>
            </a:pPr>
            <a:r>
              <a:rPr lang="en-US" sz="2400" dirty="0" smtClean="0"/>
              <a:t>More transistors make more advanced techniques feasible</a:t>
            </a:r>
          </a:p>
          <a:p>
            <a:pPr lvl="1" eaLnBrk="1" hangingPunct="1">
              <a:defRPr/>
            </a:pPr>
            <a:r>
              <a:rPr lang="en-US" sz="2400" dirty="0" smtClean="0"/>
              <a:t>Pipeline-related ISA design needs to take account of technology trends</a:t>
            </a:r>
          </a:p>
          <a:p>
            <a:pPr lvl="2" eaLnBrk="1" hangingPunct="1">
              <a:defRPr/>
            </a:pPr>
            <a:r>
              <a:rPr lang="en-US" sz="2000" dirty="0" smtClean="0"/>
              <a:t>e.g., predicated instructions</a:t>
            </a:r>
            <a:endParaRPr lang="en-AU" sz="2000" dirty="0" smtClean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 rot="5400000">
            <a:off x="7444845" y="1303750"/>
            <a:ext cx="3031599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folHlink"/>
                </a:solidFill>
                <a:cs typeface="+mn-cs"/>
              </a:rPr>
              <a:t>§</a:t>
            </a:r>
            <a:r>
              <a:rPr lang="en-US" sz="1800" dirty="0" smtClean="0">
                <a:solidFill>
                  <a:schemeClr val="folHlink"/>
                </a:solidFill>
                <a:cs typeface="+mn-cs"/>
              </a:rPr>
              <a:t>4.14 </a:t>
            </a:r>
            <a:r>
              <a:rPr lang="en-US" sz="1800" dirty="0">
                <a:solidFill>
                  <a:schemeClr val="folHlink"/>
                </a:solidFill>
                <a:cs typeface="+mn-cs"/>
              </a:rPr>
              <a:t>Fallacies and Pitfalls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CF2736B2-2ED8-F042-8A89-117A2A11249F}" type="slidenum">
              <a:rPr lang="en-AU"/>
              <a:pPr>
                <a:defRPr/>
              </a:pPr>
              <a:t>94</a:t>
            </a:fld>
            <a:endParaRPr lang="en-AU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Pitfalls</a:t>
            </a:r>
            <a:endParaRPr lang="en-AU" smtClean="0">
              <a:cs typeface="+mj-cs"/>
            </a:endParaRP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Poor ISA design can make pipelining harder</a:t>
            </a:r>
          </a:p>
          <a:p>
            <a:pPr lvl="1" eaLnBrk="1" hangingPunct="1">
              <a:defRPr/>
            </a:pPr>
            <a:r>
              <a:rPr lang="en-US" dirty="0" smtClean="0"/>
              <a:t>e.g., complex instruction sets (VAX, IA-32)</a:t>
            </a:r>
          </a:p>
          <a:p>
            <a:pPr lvl="2" eaLnBrk="1" hangingPunct="1">
              <a:defRPr/>
            </a:pPr>
            <a:r>
              <a:rPr lang="en-US" dirty="0" smtClean="0"/>
              <a:t>Significant overhead to make pipelining work</a:t>
            </a:r>
          </a:p>
          <a:p>
            <a:pPr lvl="2" eaLnBrk="1" hangingPunct="1">
              <a:defRPr/>
            </a:pPr>
            <a:r>
              <a:rPr lang="en-US" dirty="0" smtClean="0"/>
              <a:t>IA-32 micro-op approach</a:t>
            </a:r>
          </a:p>
          <a:p>
            <a:pPr lvl="1" eaLnBrk="1" hangingPunct="1">
              <a:defRPr/>
            </a:pPr>
            <a:r>
              <a:rPr lang="en-US" dirty="0" smtClean="0"/>
              <a:t>e.g., complex addressing modes</a:t>
            </a:r>
          </a:p>
          <a:p>
            <a:pPr lvl="2" eaLnBrk="1" hangingPunct="1">
              <a:defRPr/>
            </a:pPr>
            <a:r>
              <a:rPr lang="en-US" dirty="0" smtClean="0"/>
              <a:t>Register update side effects, memory indirection</a:t>
            </a:r>
          </a:p>
          <a:p>
            <a:pPr lvl="1" eaLnBrk="1" hangingPunct="1">
              <a:defRPr/>
            </a:pPr>
            <a:r>
              <a:rPr lang="en-US" dirty="0" smtClean="0"/>
              <a:t>e.g., delayed branches</a:t>
            </a:r>
          </a:p>
          <a:p>
            <a:pPr lvl="2" eaLnBrk="1" hangingPunct="1">
              <a:defRPr/>
            </a:pPr>
            <a:r>
              <a:rPr lang="en-US" dirty="0" smtClean="0"/>
              <a:t>Advanced pipelines have long delay slots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4 — The Processor — </a:t>
            </a:r>
            <a:fld id="{33D7563E-E225-694B-90AB-39388A8AF568}" type="slidenum">
              <a:rPr lang="en-AU"/>
              <a:pPr>
                <a:defRPr/>
              </a:pPr>
              <a:t>95</a:t>
            </a:fld>
            <a:endParaRPr lang="en-A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Concluding Remarks</a:t>
            </a:r>
            <a:endParaRPr lang="en-AU" smtClean="0">
              <a:cs typeface="+mj-cs"/>
            </a:endParaRP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ISA influences design of datapath and control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Datapath and control influence design of ISA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Pipelining improves instruction throughput</a:t>
            </a:r>
            <a:br>
              <a:rPr lang="en-US" sz="2800" dirty="0" smtClean="0">
                <a:cs typeface="+mn-cs"/>
              </a:rPr>
            </a:br>
            <a:r>
              <a:rPr lang="en-US" sz="2800" dirty="0" smtClean="0">
                <a:cs typeface="+mn-cs"/>
              </a:rPr>
              <a:t>using parallelism</a:t>
            </a:r>
          </a:p>
          <a:p>
            <a:pPr lvl="1" eaLnBrk="1" hangingPunct="1">
              <a:defRPr/>
            </a:pPr>
            <a:r>
              <a:rPr lang="en-US" sz="2400" dirty="0" smtClean="0"/>
              <a:t>More instructions completed per second</a:t>
            </a:r>
          </a:p>
          <a:p>
            <a:pPr lvl="1" eaLnBrk="1" hangingPunct="1">
              <a:defRPr/>
            </a:pPr>
            <a:r>
              <a:rPr lang="en-US" sz="2400" dirty="0" smtClean="0"/>
              <a:t>Latency for each instruction not reduced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Hazards: structural, data, control</a:t>
            </a: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 rot="5400000">
            <a:off x="7425609" y="1285359"/>
            <a:ext cx="307007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folHlink"/>
                </a:solidFill>
                <a:cs typeface="+mn-cs"/>
              </a:rPr>
              <a:t>§</a:t>
            </a:r>
            <a:r>
              <a:rPr lang="en-US" sz="1800" dirty="0" smtClean="0">
                <a:solidFill>
                  <a:schemeClr val="folHlink"/>
                </a:solidFill>
                <a:cs typeface="+mn-cs"/>
              </a:rPr>
              <a:t>4.15 </a:t>
            </a:r>
            <a:r>
              <a:rPr lang="en-US" sz="1800" dirty="0">
                <a:solidFill>
                  <a:schemeClr val="folHlink"/>
                </a:solidFill>
                <a:cs typeface="+mn-cs"/>
              </a:rPr>
              <a:t>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7766</TotalTime>
  <Words>3927</Words>
  <Application>Microsoft Macintosh PowerPoint</Application>
  <PresentationFormat>On-screen Show (4:3)</PresentationFormat>
  <Paragraphs>1155</Paragraphs>
  <Slides>95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Arial Black</vt:lpstr>
      <vt:lpstr>Lucida Console</vt:lpstr>
      <vt:lpstr>ＭＳ Ｐゴシック</vt:lpstr>
      <vt:lpstr>Symbol</vt:lpstr>
      <vt:lpstr>Times New Roman</vt:lpstr>
      <vt:lpstr>Wingdings</vt:lpstr>
      <vt:lpstr>Arial</vt:lpstr>
      <vt:lpstr>cod4e</vt:lpstr>
      <vt:lpstr>Chapter 4</vt:lpstr>
      <vt:lpstr>Introduction</vt:lpstr>
      <vt:lpstr>Instruction Execution</vt:lpstr>
      <vt:lpstr>CPU Overview</vt:lpstr>
      <vt:lpstr>Multiplexers</vt:lpstr>
      <vt:lpstr>Control</vt:lpstr>
      <vt:lpstr>Logic Design Basics</vt:lpstr>
      <vt:lpstr>Combinational Elements</vt:lpstr>
      <vt:lpstr>Sequential Elements</vt:lpstr>
      <vt:lpstr>Sequential Elements</vt:lpstr>
      <vt:lpstr>Clocking Methodology</vt:lpstr>
      <vt:lpstr>Building a Datapath</vt:lpstr>
      <vt:lpstr>Instruction Fetch</vt:lpstr>
      <vt:lpstr>R-Format Instructions</vt:lpstr>
      <vt:lpstr>Load/Store Instructions</vt:lpstr>
      <vt:lpstr>Branch Instructions</vt:lpstr>
      <vt:lpstr>Branch Instructions</vt:lpstr>
      <vt:lpstr>Composing the Elements</vt:lpstr>
      <vt:lpstr>R-Type/Load/Store Datapath</vt:lpstr>
      <vt:lpstr>Full Datapath</vt:lpstr>
      <vt:lpstr>ALU Control</vt:lpstr>
      <vt:lpstr>ALU Control</vt:lpstr>
      <vt:lpstr>The Main Control Unit</vt:lpstr>
      <vt:lpstr>Datapath With Control</vt:lpstr>
      <vt:lpstr>R-Type Instruction</vt:lpstr>
      <vt:lpstr>Load Instruction</vt:lpstr>
      <vt:lpstr>Branch-on-Equal Instruction</vt:lpstr>
      <vt:lpstr>Implementing Jumps</vt:lpstr>
      <vt:lpstr>Datapath With Jumps Added</vt:lpstr>
      <vt:lpstr>Performance Issues</vt:lpstr>
      <vt:lpstr>Pipelining Analogy</vt:lpstr>
      <vt:lpstr>MIPS Pipeline</vt:lpstr>
      <vt:lpstr>Pipeline Performance</vt:lpstr>
      <vt:lpstr>Pipeline Performance</vt:lpstr>
      <vt:lpstr>Pipeline Speedup</vt:lpstr>
      <vt:lpstr>Pipeline Speedup</vt:lpstr>
      <vt:lpstr>Pipelining and ISA Design</vt:lpstr>
      <vt:lpstr>Hazards</vt:lpstr>
      <vt:lpstr>Structure Hazards</vt:lpstr>
      <vt:lpstr>Data Hazards</vt:lpstr>
      <vt:lpstr>Forwarding (aka Bypassing)</vt:lpstr>
      <vt:lpstr>Load-Use Data Hazard</vt:lpstr>
      <vt:lpstr>Code Scheduling to Avoid Stalls</vt:lpstr>
      <vt:lpstr>Control Hazards</vt:lpstr>
      <vt:lpstr>Stall on Branch</vt:lpstr>
      <vt:lpstr>Branch Prediction</vt:lpstr>
      <vt:lpstr>MIPS with Predict Not Taken</vt:lpstr>
      <vt:lpstr>More-Realistic Branch Prediction</vt:lpstr>
      <vt:lpstr>Pipeline Summary</vt:lpstr>
      <vt:lpstr>MIPS Pipelined Datapath</vt:lpstr>
      <vt:lpstr>Pipeline registers</vt:lpstr>
      <vt:lpstr>Pipeline Operation</vt:lpstr>
      <vt:lpstr>IF for Load, Store, …</vt:lpstr>
      <vt:lpstr>ID for Load, Store, …</vt:lpstr>
      <vt:lpstr>EX for Load</vt:lpstr>
      <vt:lpstr>MEM for Load</vt:lpstr>
      <vt:lpstr>WB for Load</vt:lpstr>
      <vt:lpstr>Corrected Datapath for Load</vt:lpstr>
      <vt:lpstr>EX for Store</vt:lpstr>
      <vt:lpstr>MEM for Store</vt:lpstr>
      <vt:lpstr>WB for Store</vt:lpstr>
      <vt:lpstr>Multi-Cycle Pipeline Diagram</vt:lpstr>
      <vt:lpstr>Multi-Cycle Pipeline Diagram</vt:lpstr>
      <vt:lpstr>Single-Cycle Pipeline Diagram</vt:lpstr>
      <vt:lpstr>Pipelined Control (Simplified)</vt:lpstr>
      <vt:lpstr>Pipelined Control</vt:lpstr>
      <vt:lpstr>Pipelined Control</vt:lpstr>
      <vt:lpstr>Data Hazards in ALU Instructions</vt:lpstr>
      <vt:lpstr>Dependencies &amp; Forwarding</vt:lpstr>
      <vt:lpstr>Detecting the Need to Forward</vt:lpstr>
      <vt:lpstr>Detecting the Need to Forward</vt:lpstr>
      <vt:lpstr>Forwarding Paths</vt:lpstr>
      <vt:lpstr>Forwarding Conditions</vt:lpstr>
      <vt:lpstr>Double Data Hazard</vt:lpstr>
      <vt:lpstr>Revised Forwarding Condition</vt:lpstr>
      <vt:lpstr>Datapath with Forwarding</vt:lpstr>
      <vt:lpstr>Load-Use Data Hazard</vt:lpstr>
      <vt:lpstr>Load-Use Hazard Detection</vt:lpstr>
      <vt:lpstr>How to Stall the Pipeline</vt:lpstr>
      <vt:lpstr>Stall/Bubble in the Pipeline</vt:lpstr>
      <vt:lpstr>Stall/Bubble in the Pipeline</vt:lpstr>
      <vt:lpstr>Datapath with Hazard Detection</vt:lpstr>
      <vt:lpstr>Stalls and Performance</vt:lpstr>
      <vt:lpstr>Branch Hazards</vt:lpstr>
      <vt:lpstr>Reducing Branch Delay</vt:lpstr>
      <vt:lpstr>Data Hazards for Branches</vt:lpstr>
      <vt:lpstr>Data Hazards for Branches</vt:lpstr>
      <vt:lpstr>Data Hazards for Branches</vt:lpstr>
      <vt:lpstr>Dynamic Branch Prediction</vt:lpstr>
      <vt:lpstr>1-Bit Predictor: Shortcoming</vt:lpstr>
      <vt:lpstr>2-Bit Predictor</vt:lpstr>
      <vt:lpstr>Calculating the Branch Target</vt:lpstr>
      <vt:lpstr>Fallacies</vt:lpstr>
      <vt:lpstr>Pitfalls</vt:lpstr>
      <vt:lpstr>Concluding Remarks</vt:lpstr>
    </vt:vector>
  </TitlesOfParts>
  <Manager/>
  <Company/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/>
  <dc:creator/>
  <cp:keywords/>
  <dc:description/>
  <cp:lastModifiedBy>Rifat Shahriyar</cp:lastModifiedBy>
  <cp:revision>99</cp:revision>
  <dcterms:created xsi:type="dcterms:W3CDTF">2008-08-18T10:44:28Z</dcterms:created>
  <dcterms:modified xsi:type="dcterms:W3CDTF">2016-12-02T05:24:32Z</dcterms:modified>
  <cp:category/>
</cp:coreProperties>
</file>